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49" r:id="rId5"/>
  </p:sldMasterIdLst>
  <p:notesMasterIdLst>
    <p:notesMasterId r:id="rId22"/>
  </p:notesMasterIdLst>
  <p:sldIdLst>
    <p:sldId id="256" r:id="rId6"/>
    <p:sldId id="260" r:id="rId7"/>
    <p:sldId id="262" r:id="rId8"/>
    <p:sldId id="299" r:id="rId9"/>
    <p:sldId id="296" r:id="rId10"/>
    <p:sldId id="301" r:id="rId11"/>
    <p:sldId id="265" r:id="rId12"/>
    <p:sldId id="268" r:id="rId13"/>
    <p:sldId id="269" r:id="rId14"/>
    <p:sldId id="275" r:id="rId15"/>
    <p:sldId id="270" r:id="rId16"/>
    <p:sldId id="298" r:id="rId17"/>
    <p:sldId id="300" r:id="rId18"/>
    <p:sldId id="304" r:id="rId19"/>
    <p:sldId id="277" r:id="rId20"/>
    <p:sldId id="303"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047" autoAdjust="0"/>
  </p:normalViewPr>
  <p:slideViewPr>
    <p:cSldViewPr>
      <p:cViewPr varScale="1">
        <p:scale>
          <a:sx n="71" d="100"/>
          <a:sy n="71" d="100"/>
        </p:scale>
        <p:origin x="1786"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AF391D-486E-4577-8CB1-25C4BB019848}" type="datetimeFigureOut">
              <a:rPr lang="en-US" smtClean="0"/>
              <a:pPr/>
              <a:t>7/22/2021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7ADB01-0557-4CB3-BFE8-C5D7059BDC6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65539" name="Rectangle 3"/>
          <p:cNvSpPr>
            <a:spLocks noGrp="1" noChangeArrowheads="1"/>
          </p:cNvSpPr>
          <p:nvPr>
            <p:ph type="body" idx="1"/>
          </p:nvPr>
        </p:nvSpPr>
        <p:spPr bwMode="auto">
          <a:xfrm>
            <a:off x="686114" y="4344108"/>
            <a:ext cx="5485773" cy="4114643"/>
          </a:xfrm>
          <a:noFill/>
        </p:spPr>
        <p:txBody>
          <a:bodyPr wrap="square" lIns="91433" tIns="45717" rIns="91433" bIns="45717" numCol="1" anchor="t" anchorCtr="0" compatLnSpc="1">
            <a:prstTxWarp prst="textNoShape">
              <a:avLst/>
            </a:prstTxWarp>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xfrm>
            <a:off x="1152525" y="692150"/>
            <a:ext cx="4552950" cy="3416300"/>
          </a:xfrm>
          <a:noFill/>
          <a:ln>
            <a:solidFill>
              <a:srgbClr val="000000"/>
            </a:solidFill>
            <a:miter lim="800000"/>
            <a:headEnd/>
            <a:tailEnd/>
          </a:ln>
        </p:spPr>
      </p:sp>
      <p:sp>
        <p:nvSpPr>
          <p:cNvPr id="74755" name="Rectangle 3"/>
          <p:cNvSpPr>
            <a:spLocks noGrp="1" noChangeArrowheads="1"/>
          </p:cNvSpPr>
          <p:nvPr>
            <p:ph type="body" idx="1"/>
          </p:nvPr>
        </p:nvSpPr>
        <p:spPr bwMode="auto">
          <a:xfrm>
            <a:off x="910120" y="4344108"/>
            <a:ext cx="5034630" cy="4114643"/>
          </a:xfrm>
          <a:noFill/>
        </p:spPr>
        <p:txBody>
          <a:bodyPr wrap="square" lIns="91423" tIns="45712" rIns="91423" bIns="45712" numCol="1" anchor="t" anchorCtr="0" compatLnSpc="1">
            <a:prstTxWarp prst="textNoShape">
              <a:avLst/>
            </a:prstTxWarp>
          </a:bodyPr>
          <a:lstStyle/>
          <a:p>
            <a:pPr eaLnBrk="1" hangingPunct="1"/>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xfrm>
            <a:off x="1152525" y="692150"/>
            <a:ext cx="4552950" cy="3416300"/>
          </a:xfrm>
          <a:noFill/>
          <a:ln>
            <a:solidFill>
              <a:srgbClr val="000000"/>
            </a:solidFill>
            <a:miter lim="800000"/>
            <a:headEnd/>
            <a:tailEnd/>
          </a:ln>
        </p:spPr>
      </p:sp>
      <p:sp>
        <p:nvSpPr>
          <p:cNvPr id="75779" name="Rectangle 3"/>
          <p:cNvSpPr>
            <a:spLocks noGrp="1" noChangeArrowheads="1"/>
          </p:cNvSpPr>
          <p:nvPr>
            <p:ph type="body" idx="1"/>
          </p:nvPr>
        </p:nvSpPr>
        <p:spPr bwMode="auto">
          <a:xfrm>
            <a:off x="911685" y="4344108"/>
            <a:ext cx="5031497" cy="4114643"/>
          </a:xfrm>
          <a:noFill/>
        </p:spPr>
        <p:txBody>
          <a:bodyPr wrap="square" lIns="91433" tIns="45717" rIns="91433" bIns="45717" numCol="1" anchor="t" anchorCtr="0" compatLnSpc="1">
            <a:prstTxWarp prst="textNoShape">
              <a:avLst/>
            </a:prstTxWarp>
          </a:bodyPr>
          <a:lstStyle/>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xfrm>
            <a:off x="1152525" y="692150"/>
            <a:ext cx="4552950" cy="3416300"/>
          </a:xfrm>
          <a:noFill/>
          <a:ln>
            <a:solidFill>
              <a:srgbClr val="000000"/>
            </a:solidFill>
            <a:miter lim="800000"/>
            <a:headEnd/>
            <a:tailEnd/>
          </a:ln>
        </p:spPr>
      </p:sp>
      <p:sp>
        <p:nvSpPr>
          <p:cNvPr id="77827" name="Rectangle 3"/>
          <p:cNvSpPr>
            <a:spLocks noGrp="1" noChangeArrowheads="1"/>
          </p:cNvSpPr>
          <p:nvPr>
            <p:ph type="body" idx="1"/>
          </p:nvPr>
        </p:nvSpPr>
        <p:spPr bwMode="auto">
          <a:xfrm>
            <a:off x="911685" y="4344108"/>
            <a:ext cx="5031497" cy="4114643"/>
          </a:xfrm>
          <a:noFill/>
        </p:spPr>
        <p:txBody>
          <a:bodyPr wrap="square" lIns="91433" tIns="45717" rIns="91433" bIns="45717" numCol="1" anchor="t" anchorCtr="0" compatLnSpc="1">
            <a:prstTxWarp prst="textNoShape">
              <a:avLst/>
            </a:prstTxWarp>
          </a:bodyPr>
          <a:lstStyle/>
          <a:p>
            <a:pPr eaLnBrk="1" hangingPunct="1"/>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But James City County and historic preservationists are fighting the proposal, contending the new line will destroy the vistas that Capt. John Smith and the first English settlers saw when they sailed the James in early 1607.</a:t>
            </a:r>
          </a:p>
          <a:p>
            <a:r>
              <a:rPr lang="en-US" dirty="0"/>
              <a:t>They assert that the towers will damage the view from the Colonial Parkway, the tip of Jamestown Island and Carter's Grove Plantation. They say Dominion hasn't fully explored alternatives, such as other river crossings.</a:t>
            </a:r>
          </a:p>
          <a:p>
            <a:endParaRPr lang="en-US" dirty="0"/>
          </a:p>
        </p:txBody>
      </p:sp>
      <p:sp>
        <p:nvSpPr>
          <p:cNvPr id="4" name="Slide Number Placeholder 3"/>
          <p:cNvSpPr>
            <a:spLocks noGrp="1"/>
          </p:cNvSpPr>
          <p:nvPr>
            <p:ph type="sldNum" sz="quarter" idx="10"/>
          </p:nvPr>
        </p:nvSpPr>
        <p:spPr/>
        <p:txBody>
          <a:bodyPr/>
          <a:lstStyle/>
          <a:p>
            <a:fld id="{BB7ADB01-0557-4CB3-BFE8-C5D7059BDC67}"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r>
              <a:rPr lang="en-US" dirty="0"/>
              <a:t>Gregory</a:t>
            </a:r>
            <a:r>
              <a:rPr lang="en-US" baseline="0" dirty="0"/>
              <a:t> Canyon, located in San Diego County, California, is an example of a Regulatory project with very broad potential impacts to (among other resources) historic properties.  The mountain to the right is considered to be a Traditional Cultural Property by the Pala Mission Indians.  The valley within this photo is a proposed landfill for San Diego County and would deposit almost 200’ of trash against the mountain.  A large boulder, visible left-center, is a sacred site used by the Pala tribe.  Direct impacts to the waters of the US (WOUS) are based on several hundred feet of intermittent stream.  Potential impacts to water quality on the San Luis Reyes River, as well as historic properties and visual impact, create a very broad scope of review for the project, resulting in development of an EIS.  </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80899" name="Rectangle 3"/>
          <p:cNvSpPr>
            <a:spLocks noGrp="1" noChangeArrowheads="1"/>
          </p:cNvSpPr>
          <p:nvPr>
            <p:ph type="body" idx="1"/>
          </p:nvPr>
        </p:nvSpPr>
        <p:spPr bwMode="auto">
          <a:xfrm>
            <a:off x="686114" y="4344108"/>
            <a:ext cx="5485773" cy="4114643"/>
          </a:xfrm>
          <a:noFill/>
        </p:spPr>
        <p:txBody>
          <a:bodyPr wrap="square" lIns="91433" tIns="45717" rIns="91433" bIns="45717" numCol="1" anchor="t" anchorCtr="0" compatLnSpc="1">
            <a:prstTxWarp prst="textNoShape">
              <a:avLst/>
            </a:prstTxWarp>
          </a:bodyPr>
          <a:lstStyle/>
          <a:p>
            <a:pPr eaLnBrk="1" hangingPunct="1"/>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xfrm>
            <a:off x="1150938" y="692150"/>
            <a:ext cx="4556125" cy="3416300"/>
          </a:xfrm>
          <a:ln/>
        </p:spPr>
      </p:sp>
      <p:sp>
        <p:nvSpPr>
          <p:cNvPr id="40962" name="Rectangle 3"/>
          <p:cNvSpPr>
            <a:spLocks noGrp="1" noChangeArrowheads="1"/>
          </p:cNvSpPr>
          <p:nvPr>
            <p:ph type="body" idx="1"/>
          </p:nvPr>
        </p:nvSpPr>
        <p:spPr>
          <a:xfrm>
            <a:off x="911225" y="4343400"/>
            <a:ext cx="5032375" cy="4114800"/>
          </a:xfrm>
          <a:noFill/>
          <a:ln/>
        </p:spPr>
        <p:txBody>
          <a:bodyPr/>
          <a:lstStyle/>
          <a:p>
            <a:pPr eaLnBrk="1" hangingPunct="1"/>
            <a:endParaRPr lang="en-US">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52400"/>
            <a:ext cx="2152650" cy="5973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 y="152400"/>
            <a:ext cx="6305550" cy="59737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384460E3-AAC3-455D-8BFC-F9B0B5F95BC1}"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8968EFD4-8A75-4C5D-81F7-E1FB367AA221}"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C5FA6756-5EF3-4EB5-84CF-3A9BDAADD062}"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A81DA166-1322-4069-93D0-D1ABF8106AE9}"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F5B0A815-32D0-4705-8FA4-DC3E923C6411}"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F4528CA2-FF53-474F-B15A-A8F7B1B2EC20}"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3F124610-C662-481B-8D1D-1789B74C6172}"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AB7EA596-8F8E-4DB5-81C4-029A6D2AC82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62000" y="1143000"/>
            <a:ext cx="82296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96CCA043-830A-4E05-BFBF-5F62BE72686E}"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7415F1E6-A532-4390-93B6-4E43225A9BCA}"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3808E629-13CA-488D-B193-500D7564AA4D}"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p:txBody>
          <a:bodyPr/>
          <a:lstStyle>
            <a:lvl1pPr>
              <a:defRPr/>
            </a:lvl1pPr>
          </a:lstStyle>
          <a:p>
            <a:pPr>
              <a:defRPr/>
            </a:pPr>
            <a:fld id="{0A078EA0-E748-4FEA-B1DF-09315AB2CD8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8.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4" descr="Monks Mound in Snow"/>
          <p:cNvPicPr>
            <a:picLocks noChangeAspect="1" noChangeArrowheads="1"/>
          </p:cNvPicPr>
          <p:nvPr userDrawn="1"/>
        </p:nvPicPr>
        <p:blipFill>
          <a:blip r:embed="rId13" cstate="print"/>
          <a:srcRect/>
          <a:stretch>
            <a:fillRect/>
          </a:stretch>
        </p:blipFill>
        <p:spPr bwMode="auto">
          <a:xfrm>
            <a:off x="5524088" y="4441825"/>
            <a:ext cx="3619912" cy="2416175"/>
          </a:xfrm>
          <a:prstGeom prst="rect">
            <a:avLst/>
          </a:prstGeom>
          <a:noFill/>
          <a:ln w="6350">
            <a:solidFill>
              <a:schemeClr val="tx1"/>
            </a:solidFill>
            <a:miter lim="800000"/>
            <a:headEnd/>
            <a:tailEnd/>
          </a:ln>
        </p:spPr>
      </p:pic>
      <p:pic>
        <p:nvPicPr>
          <p:cNvPr id="14" name="Picture 4" descr="Oatlands 2"/>
          <p:cNvPicPr>
            <a:picLocks noChangeAspect="1" noChangeArrowheads="1"/>
          </p:cNvPicPr>
          <p:nvPr userDrawn="1"/>
        </p:nvPicPr>
        <p:blipFill>
          <a:blip r:embed="rId14" cstate="print"/>
          <a:srcRect/>
          <a:stretch>
            <a:fillRect/>
          </a:stretch>
        </p:blipFill>
        <p:spPr>
          <a:xfrm>
            <a:off x="4038600" y="2438400"/>
            <a:ext cx="1981200" cy="4419600"/>
          </a:xfrm>
          <a:prstGeom prst="rect">
            <a:avLst/>
          </a:prstGeom>
          <a:noFill/>
        </p:spPr>
      </p:pic>
      <p:pic>
        <p:nvPicPr>
          <p:cNvPr id="13" name="Picture 10" descr="18Bonito"/>
          <p:cNvPicPr>
            <a:picLocks noChangeAspect="1" noChangeArrowheads="1"/>
          </p:cNvPicPr>
          <p:nvPr userDrawn="1"/>
        </p:nvPicPr>
        <p:blipFill>
          <a:blip r:embed="rId15" cstate="print"/>
          <a:srcRect/>
          <a:stretch>
            <a:fillRect/>
          </a:stretch>
        </p:blipFill>
        <p:spPr bwMode="auto">
          <a:xfrm>
            <a:off x="5943600" y="1600200"/>
            <a:ext cx="3200400" cy="2819400"/>
          </a:xfrm>
          <a:prstGeom prst="rect">
            <a:avLst/>
          </a:prstGeom>
          <a:noFill/>
          <a:ln w="6350">
            <a:solidFill>
              <a:schemeClr val="tx1"/>
            </a:solidFill>
            <a:miter lim="800000"/>
            <a:headEnd/>
            <a:tailEnd/>
          </a:ln>
        </p:spPr>
      </p:pic>
      <p:grpSp>
        <p:nvGrpSpPr>
          <p:cNvPr id="1052" name="Group 28"/>
          <p:cNvGrpSpPr>
            <a:grpSpLocks/>
          </p:cNvGrpSpPr>
          <p:nvPr/>
        </p:nvGrpSpPr>
        <p:grpSpPr bwMode="auto">
          <a:xfrm>
            <a:off x="0" y="-3175"/>
            <a:ext cx="9144000" cy="6861175"/>
            <a:chOff x="-1200" y="-48"/>
            <a:chExt cx="5760" cy="4322"/>
          </a:xfrm>
        </p:grpSpPr>
        <p:grpSp>
          <p:nvGrpSpPr>
            <p:cNvPr id="1051" name="Group 27"/>
            <p:cNvGrpSpPr>
              <a:grpSpLocks/>
            </p:cNvGrpSpPr>
            <p:nvPr userDrawn="1"/>
          </p:nvGrpSpPr>
          <p:grpSpPr bwMode="auto">
            <a:xfrm>
              <a:off x="-1200" y="-48"/>
              <a:ext cx="5760" cy="4322"/>
              <a:chOff x="-1200" y="-48"/>
              <a:chExt cx="5760" cy="4322"/>
            </a:xfrm>
          </p:grpSpPr>
          <p:pic>
            <p:nvPicPr>
              <p:cNvPr id="1047" name="Picture 23" descr="ppt_camo_bkgrnd-03"/>
              <p:cNvPicPr>
                <a:picLocks noChangeAspect="1" noChangeArrowheads="1"/>
              </p:cNvPicPr>
              <p:nvPr userDrawn="1"/>
            </p:nvPicPr>
            <p:blipFill>
              <a:blip r:embed="rId16" cstate="print"/>
              <a:srcRect/>
              <a:stretch>
                <a:fillRect/>
              </a:stretch>
            </p:blipFill>
            <p:spPr bwMode="auto">
              <a:xfrm>
                <a:off x="-1200" y="-48"/>
                <a:ext cx="5760" cy="4322"/>
              </a:xfrm>
              <a:prstGeom prst="rect">
                <a:avLst/>
              </a:prstGeom>
              <a:noFill/>
            </p:spPr>
          </p:pic>
          <p:pic>
            <p:nvPicPr>
              <p:cNvPr id="1045" name="Picture 21" descr="white_curve"/>
              <p:cNvPicPr>
                <a:picLocks noChangeAspect="1" noChangeArrowheads="1"/>
              </p:cNvPicPr>
              <p:nvPr userDrawn="1"/>
            </p:nvPicPr>
            <p:blipFill>
              <a:blip r:embed="rId17" cstate="print"/>
              <a:srcRect/>
              <a:stretch>
                <a:fillRect/>
              </a:stretch>
            </p:blipFill>
            <p:spPr bwMode="auto">
              <a:xfrm>
                <a:off x="1302" y="866"/>
                <a:ext cx="3258" cy="3330"/>
              </a:xfrm>
              <a:prstGeom prst="rect">
                <a:avLst/>
              </a:prstGeom>
              <a:noFill/>
            </p:spPr>
          </p:pic>
        </p:grpSp>
        <p:pic>
          <p:nvPicPr>
            <p:cNvPr id="1032" name="Picture 8" descr="USACE_logo"/>
            <p:cNvPicPr>
              <a:picLocks noChangeAspect="1" noChangeArrowheads="1"/>
            </p:cNvPicPr>
            <p:nvPr userDrawn="1"/>
          </p:nvPicPr>
          <p:blipFill>
            <a:blip r:embed="rId18" cstate="print"/>
            <a:srcRect/>
            <a:stretch>
              <a:fillRect/>
            </a:stretch>
          </p:blipFill>
          <p:spPr bwMode="auto">
            <a:xfrm>
              <a:off x="-1056" y="3170"/>
              <a:ext cx="864" cy="591"/>
            </a:xfrm>
            <a:prstGeom prst="rect">
              <a:avLst/>
            </a:prstGeom>
            <a:noFill/>
          </p:spPr>
        </p:pic>
      </p:grpSp>
      <p:sp>
        <p:nvSpPr>
          <p:cNvPr id="1026" name="Rectangle 2"/>
          <p:cNvSpPr>
            <a:spLocks noGrp="1" noChangeArrowheads="1"/>
          </p:cNvSpPr>
          <p:nvPr>
            <p:ph type="title"/>
          </p:nvPr>
        </p:nvSpPr>
        <p:spPr bwMode="auto">
          <a:xfrm>
            <a:off x="76200" y="152400"/>
            <a:ext cx="6324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PRESENTATION TITLE</a:t>
            </a:r>
          </a:p>
        </p:txBody>
      </p:sp>
      <p:sp>
        <p:nvSpPr>
          <p:cNvPr id="1033" name="Text Box 9"/>
          <p:cNvSpPr txBox="1">
            <a:spLocks noChangeArrowheads="1"/>
          </p:cNvSpPr>
          <p:nvPr/>
        </p:nvSpPr>
        <p:spPr bwMode="auto">
          <a:xfrm>
            <a:off x="136525" y="6096000"/>
            <a:ext cx="3597275" cy="549275"/>
          </a:xfrm>
          <a:prstGeom prst="rect">
            <a:avLst/>
          </a:prstGeom>
          <a:noFill/>
          <a:ln w="9525">
            <a:noFill/>
            <a:miter lim="800000"/>
            <a:headEnd/>
            <a:tailEnd/>
          </a:ln>
          <a:effectLst/>
        </p:spPr>
        <p:txBody>
          <a:bodyPr>
            <a:spAutoFit/>
          </a:bodyPr>
          <a:lstStyle/>
          <a:p>
            <a:r>
              <a:rPr lang="en-US" sz="1200" b="1"/>
              <a:t>US Army Corps of Engineers</a:t>
            </a:r>
          </a:p>
          <a:p>
            <a:r>
              <a:rPr lang="en-US" b="1"/>
              <a:t>BUILDING STRONG</a:t>
            </a:r>
            <a:r>
              <a:rPr lang="en-US" sz="1400" b="1" baseline="-25000"/>
              <a:t>®</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 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fld id="{45AB6F5E-88A1-450B-AF5C-043849079B91}" type="slidenum">
              <a:rPr lang="en-US"/>
              <a:pPr/>
              <a:t>‹#›</a:t>
            </a:fld>
            <a:endParaRPr lang="en-US"/>
          </a:p>
        </p:txBody>
      </p:sp>
      <p:pic>
        <p:nvPicPr>
          <p:cNvPr id="3080" name="Picture 8" descr="USACE_logo"/>
          <p:cNvPicPr>
            <a:picLocks noChangeAspect="1" noChangeArrowheads="1"/>
          </p:cNvPicPr>
          <p:nvPr/>
        </p:nvPicPr>
        <p:blipFill>
          <a:blip r:embed="rId15" cstate="print"/>
          <a:srcRect/>
          <a:stretch>
            <a:fillRect/>
          </a:stretch>
        </p:blipFill>
        <p:spPr bwMode="auto">
          <a:xfrm>
            <a:off x="8004175" y="5715000"/>
            <a:ext cx="758825" cy="519113"/>
          </a:xfrm>
          <a:prstGeom prst="rect">
            <a:avLst/>
          </a:prstGeom>
          <a:noFill/>
        </p:spPr>
      </p:pic>
      <p:sp>
        <p:nvSpPr>
          <p:cNvPr id="3081" name="Text Box 9"/>
          <p:cNvSpPr txBox="1">
            <a:spLocks noChangeArrowheads="1"/>
          </p:cNvSpPr>
          <p:nvPr/>
        </p:nvSpPr>
        <p:spPr bwMode="auto">
          <a:xfrm>
            <a:off x="6223000" y="6416675"/>
            <a:ext cx="2606675" cy="212725"/>
          </a:xfrm>
          <a:prstGeom prst="rect">
            <a:avLst/>
          </a:prstGeom>
          <a:noFill/>
          <a:ln w="9525">
            <a:noFill/>
            <a:miter lim="800000"/>
            <a:headEnd/>
            <a:tailEnd/>
          </a:ln>
          <a:effectLst/>
        </p:spPr>
        <p:txBody>
          <a:bodyPr lIns="0" tIns="0" rIns="0" bIns="0">
            <a:spAutoFit/>
          </a:bodyPr>
          <a:lstStyle/>
          <a:p>
            <a:pPr algn="r"/>
            <a:r>
              <a:rPr lang="en-US" sz="1400" b="1"/>
              <a:t>BUILDING STRONG</a:t>
            </a:r>
            <a:r>
              <a:rPr lang="en-US" sz="1400" b="1" baseline="-25000"/>
              <a:t>®</a:t>
            </a:r>
          </a:p>
        </p:txBody>
      </p:sp>
      <p:sp>
        <p:nvSpPr>
          <p:cNvPr id="3082" name="Line 10"/>
          <p:cNvSpPr>
            <a:spLocks noChangeShapeType="1"/>
          </p:cNvSpPr>
          <p:nvPr/>
        </p:nvSpPr>
        <p:spPr bwMode="auto">
          <a:xfrm flipH="1">
            <a:off x="457200" y="6324600"/>
            <a:ext cx="8229600" cy="0"/>
          </a:xfrm>
          <a:prstGeom prst="line">
            <a:avLst/>
          </a:prstGeom>
          <a:noFill/>
          <a:ln w="9525">
            <a:solidFill>
              <a:schemeClr val="tx1"/>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SzPct val="75000"/>
        <a:buFont typeface="Arial" charset="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fontAlgn="base">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7.xml"/><Relationship Id="rId5" Type="http://schemas.openxmlformats.org/officeDocument/2006/relationships/image" Target="../media/image3.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8.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52400" y="304800"/>
            <a:ext cx="7772400" cy="1470025"/>
          </a:xfrm>
        </p:spPr>
        <p:txBody>
          <a:bodyPr/>
          <a:lstStyle/>
          <a:p>
            <a:r>
              <a:rPr lang="en-US" dirty="0"/>
              <a:t>Section 106 </a:t>
            </a:r>
            <a:br>
              <a:rPr lang="en-US" dirty="0"/>
            </a:br>
            <a:r>
              <a:rPr lang="en-US" dirty="0"/>
              <a:t>of the </a:t>
            </a:r>
            <a:br>
              <a:rPr lang="en-US" dirty="0"/>
            </a:br>
            <a:r>
              <a:rPr lang="en-US" dirty="0"/>
              <a:t>National Historic Preservation Act</a:t>
            </a:r>
          </a:p>
        </p:txBody>
      </p:sp>
      <p:sp>
        <p:nvSpPr>
          <p:cNvPr id="4100" name="Text Box 4"/>
          <p:cNvSpPr txBox="1">
            <a:spLocks noChangeArrowheads="1"/>
          </p:cNvSpPr>
          <p:nvPr/>
        </p:nvSpPr>
        <p:spPr bwMode="auto">
          <a:xfrm>
            <a:off x="228600" y="1981200"/>
            <a:ext cx="3505200" cy="1077218"/>
          </a:xfrm>
          <a:prstGeom prst="rect">
            <a:avLst/>
          </a:prstGeom>
          <a:noFill/>
          <a:ln w="9525">
            <a:noFill/>
            <a:miter lim="800000"/>
            <a:headEnd/>
            <a:tailEnd/>
          </a:ln>
          <a:effectLst/>
        </p:spPr>
        <p:txBody>
          <a:bodyPr>
            <a:spAutoFit/>
          </a:bodyPr>
          <a:lstStyle/>
          <a:p>
            <a:pPr>
              <a:spcBef>
                <a:spcPct val="50000"/>
              </a:spcBef>
            </a:pPr>
            <a:r>
              <a:rPr lang="en-US" sz="1600" b="1" dirty="0"/>
              <a:t>Amy Klein</a:t>
            </a:r>
          </a:p>
          <a:p>
            <a:pPr>
              <a:spcBef>
                <a:spcPct val="50000"/>
              </a:spcBef>
            </a:pPr>
            <a:r>
              <a:rPr lang="en-US" sz="1600" b="1" dirty="0"/>
              <a:t>Regulatory Program Manager</a:t>
            </a:r>
          </a:p>
          <a:p>
            <a:pPr>
              <a:spcBef>
                <a:spcPct val="50000"/>
              </a:spcBef>
            </a:pPr>
            <a:r>
              <a:rPr lang="en-US" sz="1600" b="1" dirty="0"/>
              <a:t>Headquarters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Slide Number Placeholder 5"/>
          <p:cNvSpPr>
            <a:spLocks noGrp="1"/>
          </p:cNvSpPr>
          <p:nvPr>
            <p:ph type="sldNum" sz="quarter" idx="4294967295"/>
          </p:nvPr>
        </p:nvSpPr>
        <p:spPr bwMode="auto">
          <a:xfrm>
            <a:off x="4191000" y="6324600"/>
            <a:ext cx="762000" cy="365125"/>
          </a:xfrm>
          <a:prstGeom prst="rect">
            <a:avLst/>
          </a:prstGeom>
          <a:noFill/>
          <a:ln>
            <a:miter lim="800000"/>
            <a:headEnd/>
            <a:tailEnd/>
          </a:ln>
        </p:spPr>
        <p:txBody>
          <a:bodyPr/>
          <a:lstStyle/>
          <a:p>
            <a:fld id="{5F70F2BB-883D-4D1D-A1EB-A47C79036DBD}" type="slidenum">
              <a:rPr lang="en-US" smtClean="0">
                <a:latin typeface="Arial" charset="0"/>
                <a:ea typeface="MS PGothic" pitchFamily="34" charset="-128"/>
                <a:cs typeface="Arial" charset="0"/>
              </a:rPr>
              <a:pPr/>
              <a:t>10</a:t>
            </a:fld>
            <a:endParaRPr lang="en-US" dirty="0">
              <a:latin typeface="Arial" charset="0"/>
              <a:ea typeface="MS PGothic" pitchFamily="34" charset="-128"/>
              <a:cs typeface="Arial" charset="0"/>
            </a:endParaRPr>
          </a:p>
        </p:txBody>
      </p:sp>
      <p:grpSp>
        <p:nvGrpSpPr>
          <p:cNvPr id="2" name="Group 44"/>
          <p:cNvGrpSpPr>
            <a:grpSpLocks/>
          </p:cNvGrpSpPr>
          <p:nvPr/>
        </p:nvGrpSpPr>
        <p:grpSpPr bwMode="auto">
          <a:xfrm>
            <a:off x="228600" y="228600"/>
            <a:ext cx="7967663" cy="5727700"/>
            <a:chOff x="144" y="144"/>
            <a:chExt cx="5019" cy="3608"/>
          </a:xfrm>
        </p:grpSpPr>
        <p:grpSp>
          <p:nvGrpSpPr>
            <p:cNvPr id="3" name="Group 4"/>
            <p:cNvGrpSpPr>
              <a:grpSpLocks/>
            </p:cNvGrpSpPr>
            <p:nvPr/>
          </p:nvGrpSpPr>
          <p:grpSpPr bwMode="auto">
            <a:xfrm>
              <a:off x="480" y="144"/>
              <a:ext cx="4683" cy="3608"/>
              <a:chOff x="480" y="144"/>
              <a:chExt cx="4683" cy="3608"/>
            </a:xfrm>
          </p:grpSpPr>
          <p:sp>
            <p:nvSpPr>
              <p:cNvPr id="46092" name="Freeform 5"/>
              <p:cNvSpPr>
                <a:spLocks/>
              </p:cNvSpPr>
              <p:nvPr/>
            </p:nvSpPr>
            <p:spPr bwMode="auto">
              <a:xfrm>
                <a:off x="4177" y="1804"/>
                <a:ext cx="683" cy="287"/>
              </a:xfrm>
              <a:custGeom>
                <a:avLst/>
                <a:gdLst>
                  <a:gd name="T0" fmla="*/ 368 w 683"/>
                  <a:gd name="T1" fmla="*/ 265 h 287"/>
                  <a:gd name="T2" fmla="*/ 524 w 683"/>
                  <a:gd name="T3" fmla="*/ 212 h 287"/>
                  <a:gd name="T4" fmla="*/ 655 w 683"/>
                  <a:gd name="T5" fmla="*/ 114 h 287"/>
                  <a:gd name="T6" fmla="*/ 682 w 683"/>
                  <a:gd name="T7" fmla="*/ 54 h 287"/>
                  <a:gd name="T8" fmla="*/ 605 w 683"/>
                  <a:gd name="T9" fmla="*/ 28 h 287"/>
                  <a:gd name="T10" fmla="*/ 461 w 683"/>
                  <a:gd name="T11" fmla="*/ 0 h 287"/>
                  <a:gd name="T12" fmla="*/ 309 w 683"/>
                  <a:gd name="T13" fmla="*/ 9 h 287"/>
                  <a:gd name="T14" fmla="*/ 299 w 683"/>
                  <a:gd name="T15" fmla="*/ 26 h 287"/>
                  <a:gd name="T16" fmla="*/ 244 w 683"/>
                  <a:gd name="T17" fmla="*/ 37 h 287"/>
                  <a:gd name="T18" fmla="*/ 74 w 683"/>
                  <a:gd name="T19" fmla="*/ 54 h 287"/>
                  <a:gd name="T20" fmla="*/ 0 w 683"/>
                  <a:gd name="T21" fmla="*/ 141 h 287"/>
                  <a:gd name="T22" fmla="*/ 51 w 683"/>
                  <a:gd name="T23" fmla="*/ 205 h 287"/>
                  <a:gd name="T24" fmla="*/ 140 w 683"/>
                  <a:gd name="T25" fmla="*/ 286 h 287"/>
                  <a:gd name="T26" fmla="*/ 368 w 683"/>
                  <a:gd name="T27" fmla="*/ 265 h 2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3"/>
                  <a:gd name="T43" fmla="*/ 0 h 287"/>
                  <a:gd name="T44" fmla="*/ 683 w 683"/>
                  <a:gd name="T45" fmla="*/ 287 h 28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3" h="287">
                    <a:moveTo>
                      <a:pt x="368" y="265"/>
                    </a:moveTo>
                    <a:lnTo>
                      <a:pt x="524" y="212"/>
                    </a:lnTo>
                    <a:lnTo>
                      <a:pt x="655" y="114"/>
                    </a:lnTo>
                    <a:lnTo>
                      <a:pt x="682" y="54"/>
                    </a:lnTo>
                    <a:lnTo>
                      <a:pt x="605" y="28"/>
                    </a:lnTo>
                    <a:lnTo>
                      <a:pt x="461" y="0"/>
                    </a:lnTo>
                    <a:lnTo>
                      <a:pt x="309" y="9"/>
                    </a:lnTo>
                    <a:lnTo>
                      <a:pt x="299" y="26"/>
                    </a:lnTo>
                    <a:lnTo>
                      <a:pt x="244" y="37"/>
                    </a:lnTo>
                    <a:lnTo>
                      <a:pt x="74" y="54"/>
                    </a:lnTo>
                    <a:lnTo>
                      <a:pt x="0" y="141"/>
                    </a:lnTo>
                    <a:lnTo>
                      <a:pt x="51" y="205"/>
                    </a:lnTo>
                    <a:lnTo>
                      <a:pt x="140" y="286"/>
                    </a:lnTo>
                    <a:lnTo>
                      <a:pt x="368" y="265"/>
                    </a:lnTo>
                  </a:path>
                </a:pathLst>
              </a:custGeom>
              <a:solidFill>
                <a:srgbClr val="438E00"/>
              </a:solidFill>
              <a:ln w="12700" cap="rnd" cmpd="sng">
                <a:solidFill>
                  <a:srgbClr val="438E00"/>
                </a:solidFill>
                <a:prstDash val="solid"/>
                <a:round/>
                <a:headEnd/>
                <a:tailEnd/>
              </a:ln>
            </p:spPr>
            <p:txBody>
              <a:bodyPr/>
              <a:lstStyle/>
              <a:p>
                <a:endParaRPr lang="en-US"/>
              </a:p>
            </p:txBody>
          </p:sp>
          <p:sp>
            <p:nvSpPr>
              <p:cNvPr id="46093" name="Freeform 6"/>
              <p:cNvSpPr>
                <a:spLocks/>
              </p:cNvSpPr>
              <p:nvPr/>
            </p:nvSpPr>
            <p:spPr bwMode="auto">
              <a:xfrm>
                <a:off x="829" y="3164"/>
                <a:ext cx="431" cy="346"/>
              </a:xfrm>
              <a:custGeom>
                <a:avLst/>
                <a:gdLst>
                  <a:gd name="T0" fmla="*/ 200 w 431"/>
                  <a:gd name="T1" fmla="*/ 345 h 346"/>
                  <a:gd name="T2" fmla="*/ 320 w 431"/>
                  <a:gd name="T3" fmla="*/ 280 h 346"/>
                  <a:gd name="T4" fmla="*/ 415 w 431"/>
                  <a:gd name="T5" fmla="*/ 170 h 346"/>
                  <a:gd name="T6" fmla="*/ 430 w 431"/>
                  <a:gd name="T7" fmla="*/ 110 h 346"/>
                  <a:gd name="T8" fmla="*/ 245 w 431"/>
                  <a:gd name="T9" fmla="*/ 0 h 346"/>
                  <a:gd name="T10" fmla="*/ 185 w 431"/>
                  <a:gd name="T11" fmla="*/ 8 h 346"/>
                  <a:gd name="T12" fmla="*/ 165 w 431"/>
                  <a:gd name="T13" fmla="*/ 53 h 346"/>
                  <a:gd name="T14" fmla="*/ 143 w 431"/>
                  <a:gd name="T15" fmla="*/ 58 h 346"/>
                  <a:gd name="T16" fmla="*/ 100 w 431"/>
                  <a:gd name="T17" fmla="*/ 69 h 346"/>
                  <a:gd name="T18" fmla="*/ 26 w 431"/>
                  <a:gd name="T19" fmla="*/ 98 h 346"/>
                  <a:gd name="T20" fmla="*/ 0 w 431"/>
                  <a:gd name="T21" fmla="*/ 149 h 346"/>
                  <a:gd name="T22" fmla="*/ 3 w 431"/>
                  <a:gd name="T23" fmla="*/ 237 h 346"/>
                  <a:gd name="T24" fmla="*/ 80 w 431"/>
                  <a:gd name="T25" fmla="*/ 330 h 346"/>
                  <a:gd name="T26" fmla="*/ 200 w 431"/>
                  <a:gd name="T27" fmla="*/ 345 h 3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1"/>
                  <a:gd name="T43" fmla="*/ 0 h 346"/>
                  <a:gd name="T44" fmla="*/ 431 w 431"/>
                  <a:gd name="T45" fmla="*/ 346 h 3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1" h="346">
                    <a:moveTo>
                      <a:pt x="200" y="345"/>
                    </a:moveTo>
                    <a:lnTo>
                      <a:pt x="320" y="280"/>
                    </a:lnTo>
                    <a:lnTo>
                      <a:pt x="415" y="170"/>
                    </a:lnTo>
                    <a:lnTo>
                      <a:pt x="430" y="110"/>
                    </a:lnTo>
                    <a:lnTo>
                      <a:pt x="245" y="0"/>
                    </a:lnTo>
                    <a:lnTo>
                      <a:pt x="185" y="8"/>
                    </a:lnTo>
                    <a:lnTo>
                      <a:pt x="165" y="53"/>
                    </a:lnTo>
                    <a:lnTo>
                      <a:pt x="143" y="58"/>
                    </a:lnTo>
                    <a:lnTo>
                      <a:pt x="100" y="69"/>
                    </a:lnTo>
                    <a:lnTo>
                      <a:pt x="26" y="98"/>
                    </a:lnTo>
                    <a:lnTo>
                      <a:pt x="0" y="149"/>
                    </a:lnTo>
                    <a:lnTo>
                      <a:pt x="3" y="237"/>
                    </a:lnTo>
                    <a:lnTo>
                      <a:pt x="80" y="330"/>
                    </a:lnTo>
                    <a:lnTo>
                      <a:pt x="200" y="345"/>
                    </a:lnTo>
                  </a:path>
                </a:pathLst>
              </a:custGeom>
              <a:solidFill>
                <a:srgbClr val="438E00"/>
              </a:solidFill>
              <a:ln w="12700" cap="rnd" cmpd="sng">
                <a:solidFill>
                  <a:srgbClr val="438E00"/>
                </a:solidFill>
                <a:prstDash val="solid"/>
                <a:round/>
                <a:headEnd/>
                <a:tailEnd/>
              </a:ln>
            </p:spPr>
            <p:txBody>
              <a:bodyPr/>
              <a:lstStyle/>
              <a:p>
                <a:endParaRPr lang="en-US"/>
              </a:p>
            </p:txBody>
          </p:sp>
          <p:grpSp>
            <p:nvGrpSpPr>
              <p:cNvPr id="4" name="Group 7"/>
              <p:cNvGrpSpPr>
                <a:grpSpLocks/>
              </p:cNvGrpSpPr>
              <p:nvPr/>
            </p:nvGrpSpPr>
            <p:grpSpPr bwMode="auto">
              <a:xfrm>
                <a:off x="540" y="2084"/>
                <a:ext cx="1405" cy="693"/>
                <a:chOff x="532" y="1648"/>
                <a:chExt cx="1405" cy="693"/>
              </a:xfrm>
            </p:grpSpPr>
            <p:sp>
              <p:nvSpPr>
                <p:cNvPr id="46122" name="Freeform 8"/>
                <p:cNvSpPr>
                  <a:spLocks/>
                </p:cNvSpPr>
                <p:nvPr/>
              </p:nvSpPr>
              <p:spPr bwMode="auto">
                <a:xfrm>
                  <a:off x="1236" y="1648"/>
                  <a:ext cx="535" cy="293"/>
                </a:xfrm>
                <a:custGeom>
                  <a:avLst/>
                  <a:gdLst>
                    <a:gd name="T0" fmla="*/ 2 w 535"/>
                    <a:gd name="T1" fmla="*/ 210 h 293"/>
                    <a:gd name="T2" fmla="*/ 38 w 535"/>
                    <a:gd name="T3" fmla="*/ 202 h 293"/>
                    <a:gd name="T4" fmla="*/ 66 w 535"/>
                    <a:gd name="T5" fmla="*/ 196 h 293"/>
                    <a:gd name="T6" fmla="*/ 100 w 535"/>
                    <a:gd name="T7" fmla="*/ 188 h 293"/>
                    <a:gd name="T8" fmla="*/ 154 w 535"/>
                    <a:gd name="T9" fmla="*/ 172 h 293"/>
                    <a:gd name="T10" fmla="*/ 194 w 535"/>
                    <a:gd name="T11" fmla="*/ 162 h 293"/>
                    <a:gd name="T12" fmla="*/ 230 w 535"/>
                    <a:gd name="T13" fmla="*/ 150 h 293"/>
                    <a:gd name="T14" fmla="*/ 292 w 535"/>
                    <a:gd name="T15" fmla="*/ 138 h 293"/>
                    <a:gd name="T16" fmla="*/ 330 w 535"/>
                    <a:gd name="T17" fmla="*/ 126 h 293"/>
                    <a:gd name="T18" fmla="*/ 356 w 535"/>
                    <a:gd name="T19" fmla="*/ 118 h 293"/>
                    <a:gd name="T20" fmla="*/ 380 w 535"/>
                    <a:gd name="T21" fmla="*/ 114 h 293"/>
                    <a:gd name="T22" fmla="*/ 402 w 535"/>
                    <a:gd name="T23" fmla="*/ 110 h 293"/>
                    <a:gd name="T24" fmla="*/ 422 w 535"/>
                    <a:gd name="T25" fmla="*/ 102 h 293"/>
                    <a:gd name="T26" fmla="*/ 438 w 535"/>
                    <a:gd name="T27" fmla="*/ 94 h 293"/>
                    <a:gd name="T28" fmla="*/ 454 w 535"/>
                    <a:gd name="T29" fmla="*/ 70 h 293"/>
                    <a:gd name="T30" fmla="*/ 468 w 535"/>
                    <a:gd name="T31" fmla="*/ 38 h 293"/>
                    <a:gd name="T32" fmla="*/ 476 w 535"/>
                    <a:gd name="T33" fmla="*/ 16 h 293"/>
                    <a:gd name="T34" fmla="*/ 482 w 535"/>
                    <a:gd name="T35" fmla="*/ 4 h 293"/>
                    <a:gd name="T36" fmla="*/ 494 w 535"/>
                    <a:gd name="T37" fmla="*/ 0 h 293"/>
                    <a:gd name="T38" fmla="*/ 502 w 535"/>
                    <a:gd name="T39" fmla="*/ 10 h 293"/>
                    <a:gd name="T40" fmla="*/ 502 w 535"/>
                    <a:gd name="T41" fmla="*/ 22 h 293"/>
                    <a:gd name="T42" fmla="*/ 498 w 535"/>
                    <a:gd name="T43" fmla="*/ 42 h 293"/>
                    <a:gd name="T44" fmla="*/ 500 w 535"/>
                    <a:gd name="T45" fmla="*/ 64 h 293"/>
                    <a:gd name="T46" fmla="*/ 516 w 535"/>
                    <a:gd name="T47" fmla="*/ 86 h 293"/>
                    <a:gd name="T48" fmla="*/ 532 w 535"/>
                    <a:gd name="T49" fmla="*/ 112 h 293"/>
                    <a:gd name="T50" fmla="*/ 534 w 535"/>
                    <a:gd name="T51" fmla="*/ 126 h 293"/>
                    <a:gd name="T52" fmla="*/ 522 w 535"/>
                    <a:gd name="T53" fmla="*/ 128 h 293"/>
                    <a:gd name="T54" fmla="*/ 492 w 535"/>
                    <a:gd name="T55" fmla="*/ 120 h 293"/>
                    <a:gd name="T56" fmla="*/ 462 w 535"/>
                    <a:gd name="T57" fmla="*/ 120 h 293"/>
                    <a:gd name="T58" fmla="*/ 438 w 535"/>
                    <a:gd name="T59" fmla="*/ 122 h 293"/>
                    <a:gd name="T60" fmla="*/ 426 w 535"/>
                    <a:gd name="T61" fmla="*/ 128 h 293"/>
                    <a:gd name="T62" fmla="*/ 416 w 535"/>
                    <a:gd name="T63" fmla="*/ 136 h 293"/>
                    <a:gd name="T64" fmla="*/ 396 w 535"/>
                    <a:gd name="T65" fmla="*/ 140 h 293"/>
                    <a:gd name="T66" fmla="*/ 386 w 535"/>
                    <a:gd name="T67" fmla="*/ 142 h 293"/>
                    <a:gd name="T68" fmla="*/ 364 w 535"/>
                    <a:gd name="T69" fmla="*/ 150 h 293"/>
                    <a:gd name="T70" fmla="*/ 330 w 535"/>
                    <a:gd name="T71" fmla="*/ 158 h 293"/>
                    <a:gd name="T72" fmla="*/ 310 w 535"/>
                    <a:gd name="T73" fmla="*/ 164 h 293"/>
                    <a:gd name="T74" fmla="*/ 272 w 535"/>
                    <a:gd name="T75" fmla="*/ 176 h 293"/>
                    <a:gd name="T76" fmla="*/ 248 w 535"/>
                    <a:gd name="T77" fmla="*/ 186 h 293"/>
                    <a:gd name="T78" fmla="*/ 218 w 535"/>
                    <a:gd name="T79" fmla="*/ 190 h 293"/>
                    <a:gd name="T80" fmla="*/ 204 w 535"/>
                    <a:gd name="T81" fmla="*/ 196 h 293"/>
                    <a:gd name="T82" fmla="*/ 170 w 535"/>
                    <a:gd name="T83" fmla="*/ 202 h 293"/>
                    <a:gd name="T84" fmla="*/ 148 w 535"/>
                    <a:gd name="T85" fmla="*/ 212 h 293"/>
                    <a:gd name="T86" fmla="*/ 124 w 535"/>
                    <a:gd name="T87" fmla="*/ 218 h 293"/>
                    <a:gd name="T88" fmla="*/ 96 w 535"/>
                    <a:gd name="T89" fmla="*/ 226 h 293"/>
                    <a:gd name="T90" fmla="*/ 80 w 535"/>
                    <a:gd name="T91" fmla="*/ 232 h 293"/>
                    <a:gd name="T92" fmla="*/ 62 w 535"/>
                    <a:gd name="T93" fmla="*/ 240 h 293"/>
                    <a:gd name="T94" fmla="*/ 40 w 535"/>
                    <a:gd name="T95" fmla="*/ 254 h 293"/>
                    <a:gd name="T96" fmla="*/ 12 w 535"/>
                    <a:gd name="T97" fmla="*/ 270 h 293"/>
                    <a:gd name="T98" fmla="*/ 0 w 535"/>
                    <a:gd name="T99" fmla="*/ 292 h 293"/>
                    <a:gd name="T100" fmla="*/ 2 w 535"/>
                    <a:gd name="T101" fmla="*/ 210 h 2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5"/>
                    <a:gd name="T154" fmla="*/ 0 h 293"/>
                    <a:gd name="T155" fmla="*/ 535 w 535"/>
                    <a:gd name="T156" fmla="*/ 293 h 2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5" h="293">
                      <a:moveTo>
                        <a:pt x="2" y="210"/>
                      </a:moveTo>
                      <a:lnTo>
                        <a:pt x="38" y="202"/>
                      </a:lnTo>
                      <a:lnTo>
                        <a:pt x="66" y="196"/>
                      </a:lnTo>
                      <a:lnTo>
                        <a:pt x="100" y="188"/>
                      </a:lnTo>
                      <a:lnTo>
                        <a:pt x="154" y="172"/>
                      </a:lnTo>
                      <a:lnTo>
                        <a:pt x="194" y="162"/>
                      </a:lnTo>
                      <a:lnTo>
                        <a:pt x="230" y="150"/>
                      </a:lnTo>
                      <a:lnTo>
                        <a:pt x="292" y="138"/>
                      </a:lnTo>
                      <a:lnTo>
                        <a:pt x="330" y="126"/>
                      </a:lnTo>
                      <a:lnTo>
                        <a:pt x="356" y="118"/>
                      </a:lnTo>
                      <a:lnTo>
                        <a:pt x="380" y="114"/>
                      </a:lnTo>
                      <a:lnTo>
                        <a:pt x="402" y="110"/>
                      </a:lnTo>
                      <a:lnTo>
                        <a:pt x="422" y="102"/>
                      </a:lnTo>
                      <a:lnTo>
                        <a:pt x="438" y="94"/>
                      </a:lnTo>
                      <a:lnTo>
                        <a:pt x="454" y="70"/>
                      </a:lnTo>
                      <a:lnTo>
                        <a:pt x="468" y="38"/>
                      </a:lnTo>
                      <a:lnTo>
                        <a:pt x="476" y="16"/>
                      </a:lnTo>
                      <a:lnTo>
                        <a:pt x="482" y="4"/>
                      </a:lnTo>
                      <a:lnTo>
                        <a:pt x="494" y="0"/>
                      </a:lnTo>
                      <a:lnTo>
                        <a:pt x="502" y="10"/>
                      </a:lnTo>
                      <a:lnTo>
                        <a:pt x="502" y="22"/>
                      </a:lnTo>
                      <a:lnTo>
                        <a:pt x="498" y="42"/>
                      </a:lnTo>
                      <a:lnTo>
                        <a:pt x="500" y="64"/>
                      </a:lnTo>
                      <a:lnTo>
                        <a:pt x="516" y="86"/>
                      </a:lnTo>
                      <a:lnTo>
                        <a:pt x="532" y="112"/>
                      </a:lnTo>
                      <a:lnTo>
                        <a:pt x="534" y="126"/>
                      </a:lnTo>
                      <a:lnTo>
                        <a:pt x="522" y="128"/>
                      </a:lnTo>
                      <a:lnTo>
                        <a:pt x="492" y="120"/>
                      </a:lnTo>
                      <a:lnTo>
                        <a:pt x="462" y="120"/>
                      </a:lnTo>
                      <a:lnTo>
                        <a:pt x="438" y="122"/>
                      </a:lnTo>
                      <a:lnTo>
                        <a:pt x="426" y="128"/>
                      </a:lnTo>
                      <a:lnTo>
                        <a:pt x="416" y="136"/>
                      </a:lnTo>
                      <a:lnTo>
                        <a:pt x="396" y="140"/>
                      </a:lnTo>
                      <a:lnTo>
                        <a:pt x="386" y="142"/>
                      </a:lnTo>
                      <a:lnTo>
                        <a:pt x="364" y="150"/>
                      </a:lnTo>
                      <a:lnTo>
                        <a:pt x="330" y="158"/>
                      </a:lnTo>
                      <a:lnTo>
                        <a:pt x="310" y="164"/>
                      </a:lnTo>
                      <a:lnTo>
                        <a:pt x="272" y="176"/>
                      </a:lnTo>
                      <a:lnTo>
                        <a:pt x="248" y="186"/>
                      </a:lnTo>
                      <a:lnTo>
                        <a:pt x="218" y="190"/>
                      </a:lnTo>
                      <a:lnTo>
                        <a:pt x="204" y="196"/>
                      </a:lnTo>
                      <a:lnTo>
                        <a:pt x="170" y="202"/>
                      </a:lnTo>
                      <a:lnTo>
                        <a:pt x="148" y="212"/>
                      </a:lnTo>
                      <a:lnTo>
                        <a:pt x="124" y="218"/>
                      </a:lnTo>
                      <a:lnTo>
                        <a:pt x="96" y="226"/>
                      </a:lnTo>
                      <a:lnTo>
                        <a:pt x="80" y="232"/>
                      </a:lnTo>
                      <a:lnTo>
                        <a:pt x="62" y="240"/>
                      </a:lnTo>
                      <a:lnTo>
                        <a:pt x="40" y="254"/>
                      </a:lnTo>
                      <a:lnTo>
                        <a:pt x="12" y="270"/>
                      </a:lnTo>
                      <a:lnTo>
                        <a:pt x="0" y="292"/>
                      </a:lnTo>
                      <a:lnTo>
                        <a:pt x="2" y="210"/>
                      </a:lnTo>
                    </a:path>
                  </a:pathLst>
                </a:custGeom>
                <a:solidFill>
                  <a:srgbClr val="438E00"/>
                </a:solidFill>
                <a:ln w="12700" cap="rnd" cmpd="sng">
                  <a:solidFill>
                    <a:srgbClr val="438E00"/>
                  </a:solidFill>
                  <a:prstDash val="solid"/>
                  <a:round/>
                  <a:headEnd/>
                  <a:tailEnd/>
                </a:ln>
              </p:spPr>
              <p:txBody>
                <a:bodyPr/>
                <a:lstStyle/>
                <a:p>
                  <a:endParaRPr lang="en-US"/>
                </a:p>
              </p:txBody>
            </p:sp>
            <p:sp>
              <p:nvSpPr>
                <p:cNvPr id="46123" name="Freeform 9"/>
                <p:cNvSpPr>
                  <a:spLocks/>
                </p:cNvSpPr>
                <p:nvPr/>
              </p:nvSpPr>
              <p:spPr bwMode="auto">
                <a:xfrm>
                  <a:off x="532" y="1876"/>
                  <a:ext cx="1405" cy="465"/>
                </a:xfrm>
                <a:custGeom>
                  <a:avLst/>
                  <a:gdLst>
                    <a:gd name="T0" fmla="*/ 0 w 1405"/>
                    <a:gd name="T1" fmla="*/ 144 h 465"/>
                    <a:gd name="T2" fmla="*/ 94 w 1405"/>
                    <a:gd name="T3" fmla="*/ 190 h 465"/>
                    <a:gd name="T4" fmla="*/ 186 w 1405"/>
                    <a:gd name="T5" fmla="*/ 232 h 465"/>
                    <a:gd name="T6" fmla="*/ 274 w 1405"/>
                    <a:gd name="T7" fmla="*/ 254 h 465"/>
                    <a:gd name="T8" fmla="*/ 372 w 1405"/>
                    <a:gd name="T9" fmla="*/ 290 h 465"/>
                    <a:gd name="T10" fmla="*/ 448 w 1405"/>
                    <a:gd name="T11" fmla="*/ 286 h 465"/>
                    <a:gd name="T12" fmla="*/ 526 w 1405"/>
                    <a:gd name="T13" fmla="*/ 298 h 465"/>
                    <a:gd name="T14" fmla="*/ 634 w 1405"/>
                    <a:gd name="T15" fmla="*/ 334 h 465"/>
                    <a:gd name="T16" fmla="*/ 734 w 1405"/>
                    <a:gd name="T17" fmla="*/ 378 h 465"/>
                    <a:gd name="T18" fmla="*/ 778 w 1405"/>
                    <a:gd name="T19" fmla="*/ 420 h 465"/>
                    <a:gd name="T20" fmla="*/ 840 w 1405"/>
                    <a:gd name="T21" fmla="*/ 456 h 465"/>
                    <a:gd name="T22" fmla="*/ 960 w 1405"/>
                    <a:gd name="T23" fmla="*/ 464 h 465"/>
                    <a:gd name="T24" fmla="*/ 1114 w 1405"/>
                    <a:gd name="T25" fmla="*/ 454 h 465"/>
                    <a:gd name="T26" fmla="*/ 1270 w 1405"/>
                    <a:gd name="T27" fmla="*/ 436 h 465"/>
                    <a:gd name="T28" fmla="*/ 1360 w 1405"/>
                    <a:gd name="T29" fmla="*/ 402 h 465"/>
                    <a:gd name="T30" fmla="*/ 1404 w 1405"/>
                    <a:gd name="T31" fmla="*/ 192 h 465"/>
                    <a:gd name="T32" fmla="*/ 1336 w 1405"/>
                    <a:gd name="T33" fmla="*/ 242 h 465"/>
                    <a:gd name="T34" fmla="*/ 1234 w 1405"/>
                    <a:gd name="T35" fmla="*/ 296 h 465"/>
                    <a:gd name="T36" fmla="*/ 1144 w 1405"/>
                    <a:gd name="T37" fmla="*/ 284 h 465"/>
                    <a:gd name="T38" fmla="*/ 1080 w 1405"/>
                    <a:gd name="T39" fmla="*/ 270 h 465"/>
                    <a:gd name="T40" fmla="*/ 986 w 1405"/>
                    <a:gd name="T41" fmla="*/ 292 h 465"/>
                    <a:gd name="T42" fmla="*/ 884 w 1405"/>
                    <a:gd name="T43" fmla="*/ 290 h 465"/>
                    <a:gd name="T44" fmla="*/ 782 w 1405"/>
                    <a:gd name="T45" fmla="*/ 266 h 465"/>
                    <a:gd name="T46" fmla="*/ 600 w 1405"/>
                    <a:gd name="T47" fmla="*/ 186 h 465"/>
                    <a:gd name="T48" fmla="*/ 578 w 1405"/>
                    <a:gd name="T49" fmla="*/ 126 h 465"/>
                    <a:gd name="T50" fmla="*/ 616 w 1405"/>
                    <a:gd name="T51" fmla="*/ 84 h 465"/>
                    <a:gd name="T52" fmla="*/ 596 w 1405"/>
                    <a:gd name="T53" fmla="*/ 10 h 465"/>
                    <a:gd name="T54" fmla="*/ 476 w 1405"/>
                    <a:gd name="T55" fmla="*/ 100 h 465"/>
                    <a:gd name="T56" fmla="*/ 348 w 1405"/>
                    <a:gd name="T57" fmla="*/ 108 h 465"/>
                    <a:gd name="T58" fmla="*/ 184 w 1405"/>
                    <a:gd name="T59" fmla="*/ 78 h 465"/>
                    <a:gd name="T60" fmla="*/ 74 w 1405"/>
                    <a:gd name="T61" fmla="*/ 32 h 465"/>
                    <a:gd name="T62" fmla="*/ 0 w 1405"/>
                    <a:gd name="T63" fmla="*/ 4 h 4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05"/>
                    <a:gd name="T97" fmla="*/ 0 h 465"/>
                    <a:gd name="T98" fmla="*/ 1405 w 1405"/>
                    <a:gd name="T99" fmla="*/ 465 h 4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05" h="465">
                      <a:moveTo>
                        <a:pt x="0" y="4"/>
                      </a:moveTo>
                      <a:lnTo>
                        <a:pt x="0" y="144"/>
                      </a:lnTo>
                      <a:lnTo>
                        <a:pt x="50" y="174"/>
                      </a:lnTo>
                      <a:lnTo>
                        <a:pt x="94" y="190"/>
                      </a:lnTo>
                      <a:lnTo>
                        <a:pt x="142" y="206"/>
                      </a:lnTo>
                      <a:lnTo>
                        <a:pt x="186" y="232"/>
                      </a:lnTo>
                      <a:lnTo>
                        <a:pt x="216" y="240"/>
                      </a:lnTo>
                      <a:lnTo>
                        <a:pt x="274" y="254"/>
                      </a:lnTo>
                      <a:lnTo>
                        <a:pt x="328" y="278"/>
                      </a:lnTo>
                      <a:lnTo>
                        <a:pt x="372" y="290"/>
                      </a:lnTo>
                      <a:lnTo>
                        <a:pt x="412" y="292"/>
                      </a:lnTo>
                      <a:lnTo>
                        <a:pt x="448" y="286"/>
                      </a:lnTo>
                      <a:lnTo>
                        <a:pt x="490" y="294"/>
                      </a:lnTo>
                      <a:lnTo>
                        <a:pt x="526" y="298"/>
                      </a:lnTo>
                      <a:lnTo>
                        <a:pt x="586" y="312"/>
                      </a:lnTo>
                      <a:lnTo>
                        <a:pt x="634" y="334"/>
                      </a:lnTo>
                      <a:lnTo>
                        <a:pt x="718" y="370"/>
                      </a:lnTo>
                      <a:lnTo>
                        <a:pt x="734" y="378"/>
                      </a:lnTo>
                      <a:lnTo>
                        <a:pt x="754" y="400"/>
                      </a:lnTo>
                      <a:lnTo>
                        <a:pt x="778" y="420"/>
                      </a:lnTo>
                      <a:lnTo>
                        <a:pt x="806" y="436"/>
                      </a:lnTo>
                      <a:lnTo>
                        <a:pt x="840" y="456"/>
                      </a:lnTo>
                      <a:lnTo>
                        <a:pt x="878" y="464"/>
                      </a:lnTo>
                      <a:lnTo>
                        <a:pt x="960" y="464"/>
                      </a:lnTo>
                      <a:lnTo>
                        <a:pt x="1052" y="454"/>
                      </a:lnTo>
                      <a:lnTo>
                        <a:pt x="1114" y="454"/>
                      </a:lnTo>
                      <a:lnTo>
                        <a:pt x="1210" y="448"/>
                      </a:lnTo>
                      <a:lnTo>
                        <a:pt x="1270" y="436"/>
                      </a:lnTo>
                      <a:lnTo>
                        <a:pt x="1320" y="418"/>
                      </a:lnTo>
                      <a:lnTo>
                        <a:pt x="1360" y="402"/>
                      </a:lnTo>
                      <a:lnTo>
                        <a:pt x="1404" y="372"/>
                      </a:lnTo>
                      <a:lnTo>
                        <a:pt x="1404" y="192"/>
                      </a:lnTo>
                      <a:lnTo>
                        <a:pt x="1370" y="220"/>
                      </a:lnTo>
                      <a:lnTo>
                        <a:pt x="1336" y="242"/>
                      </a:lnTo>
                      <a:lnTo>
                        <a:pt x="1302" y="266"/>
                      </a:lnTo>
                      <a:lnTo>
                        <a:pt x="1234" y="296"/>
                      </a:lnTo>
                      <a:lnTo>
                        <a:pt x="1192" y="298"/>
                      </a:lnTo>
                      <a:lnTo>
                        <a:pt x="1144" y="284"/>
                      </a:lnTo>
                      <a:lnTo>
                        <a:pt x="1112" y="272"/>
                      </a:lnTo>
                      <a:lnTo>
                        <a:pt x="1080" y="270"/>
                      </a:lnTo>
                      <a:lnTo>
                        <a:pt x="1036" y="280"/>
                      </a:lnTo>
                      <a:lnTo>
                        <a:pt x="986" y="292"/>
                      </a:lnTo>
                      <a:lnTo>
                        <a:pt x="940" y="294"/>
                      </a:lnTo>
                      <a:lnTo>
                        <a:pt x="884" y="290"/>
                      </a:lnTo>
                      <a:lnTo>
                        <a:pt x="826" y="280"/>
                      </a:lnTo>
                      <a:lnTo>
                        <a:pt x="782" y="266"/>
                      </a:lnTo>
                      <a:lnTo>
                        <a:pt x="722" y="242"/>
                      </a:lnTo>
                      <a:lnTo>
                        <a:pt x="600" y="186"/>
                      </a:lnTo>
                      <a:lnTo>
                        <a:pt x="570" y="164"/>
                      </a:lnTo>
                      <a:lnTo>
                        <a:pt x="578" y="126"/>
                      </a:lnTo>
                      <a:lnTo>
                        <a:pt x="590" y="104"/>
                      </a:lnTo>
                      <a:lnTo>
                        <a:pt x="616" y="84"/>
                      </a:lnTo>
                      <a:lnTo>
                        <a:pt x="616" y="0"/>
                      </a:lnTo>
                      <a:lnTo>
                        <a:pt x="596" y="10"/>
                      </a:lnTo>
                      <a:lnTo>
                        <a:pt x="546" y="40"/>
                      </a:lnTo>
                      <a:lnTo>
                        <a:pt x="476" y="100"/>
                      </a:lnTo>
                      <a:lnTo>
                        <a:pt x="412" y="114"/>
                      </a:lnTo>
                      <a:lnTo>
                        <a:pt x="348" y="108"/>
                      </a:lnTo>
                      <a:lnTo>
                        <a:pt x="280" y="104"/>
                      </a:lnTo>
                      <a:lnTo>
                        <a:pt x="184" y="78"/>
                      </a:lnTo>
                      <a:lnTo>
                        <a:pt x="128" y="58"/>
                      </a:lnTo>
                      <a:lnTo>
                        <a:pt x="74" y="32"/>
                      </a:lnTo>
                      <a:lnTo>
                        <a:pt x="28" y="14"/>
                      </a:lnTo>
                      <a:lnTo>
                        <a:pt x="0" y="4"/>
                      </a:lnTo>
                    </a:path>
                  </a:pathLst>
                </a:custGeom>
                <a:solidFill>
                  <a:srgbClr val="438E00"/>
                </a:solidFill>
                <a:ln w="12700" cap="rnd" cmpd="sng">
                  <a:solidFill>
                    <a:srgbClr val="438E00"/>
                  </a:solidFill>
                  <a:prstDash val="solid"/>
                  <a:round/>
                  <a:headEnd/>
                  <a:tailEnd/>
                </a:ln>
              </p:spPr>
              <p:txBody>
                <a:bodyPr/>
                <a:lstStyle/>
                <a:p>
                  <a:endParaRPr lang="en-US"/>
                </a:p>
              </p:txBody>
            </p:sp>
            <p:sp>
              <p:nvSpPr>
                <p:cNvPr id="46124" name="Freeform 10"/>
                <p:cNvSpPr>
                  <a:spLocks/>
                </p:cNvSpPr>
                <p:nvPr/>
              </p:nvSpPr>
              <p:spPr bwMode="auto">
                <a:xfrm>
                  <a:off x="532" y="1904"/>
                  <a:ext cx="1405" cy="393"/>
                </a:xfrm>
                <a:custGeom>
                  <a:avLst/>
                  <a:gdLst>
                    <a:gd name="T0" fmla="*/ 0 w 1405"/>
                    <a:gd name="T1" fmla="*/ 0 h 393"/>
                    <a:gd name="T2" fmla="*/ 168 w 1405"/>
                    <a:gd name="T3" fmla="*/ 80 h 393"/>
                    <a:gd name="T4" fmla="*/ 310 w 1405"/>
                    <a:gd name="T5" fmla="*/ 132 h 393"/>
                    <a:gd name="T6" fmla="*/ 356 w 1405"/>
                    <a:gd name="T7" fmla="*/ 128 h 393"/>
                    <a:gd name="T8" fmla="*/ 386 w 1405"/>
                    <a:gd name="T9" fmla="*/ 116 h 393"/>
                    <a:gd name="T10" fmla="*/ 510 w 1405"/>
                    <a:gd name="T11" fmla="*/ 104 h 393"/>
                    <a:gd name="T12" fmla="*/ 526 w 1405"/>
                    <a:gd name="T13" fmla="*/ 138 h 393"/>
                    <a:gd name="T14" fmla="*/ 546 w 1405"/>
                    <a:gd name="T15" fmla="*/ 162 h 393"/>
                    <a:gd name="T16" fmla="*/ 616 w 1405"/>
                    <a:gd name="T17" fmla="*/ 200 h 393"/>
                    <a:gd name="T18" fmla="*/ 832 w 1405"/>
                    <a:gd name="T19" fmla="*/ 280 h 393"/>
                    <a:gd name="T20" fmla="*/ 916 w 1405"/>
                    <a:gd name="T21" fmla="*/ 292 h 393"/>
                    <a:gd name="T22" fmla="*/ 996 w 1405"/>
                    <a:gd name="T23" fmla="*/ 296 h 393"/>
                    <a:gd name="T24" fmla="*/ 1064 w 1405"/>
                    <a:gd name="T25" fmla="*/ 300 h 393"/>
                    <a:gd name="T26" fmla="*/ 1140 w 1405"/>
                    <a:gd name="T27" fmla="*/ 312 h 393"/>
                    <a:gd name="T28" fmla="*/ 1208 w 1405"/>
                    <a:gd name="T29" fmla="*/ 308 h 393"/>
                    <a:gd name="T30" fmla="*/ 1260 w 1405"/>
                    <a:gd name="T31" fmla="*/ 296 h 393"/>
                    <a:gd name="T32" fmla="*/ 1308 w 1405"/>
                    <a:gd name="T33" fmla="*/ 276 h 393"/>
                    <a:gd name="T34" fmla="*/ 1360 w 1405"/>
                    <a:gd name="T35" fmla="*/ 244 h 393"/>
                    <a:gd name="T36" fmla="*/ 1404 w 1405"/>
                    <a:gd name="T37" fmla="*/ 208 h 393"/>
                    <a:gd name="T38" fmla="*/ 1404 w 1405"/>
                    <a:gd name="T39" fmla="*/ 320 h 393"/>
                    <a:gd name="T40" fmla="*/ 1368 w 1405"/>
                    <a:gd name="T41" fmla="*/ 340 h 393"/>
                    <a:gd name="T42" fmla="*/ 1324 w 1405"/>
                    <a:gd name="T43" fmla="*/ 360 h 393"/>
                    <a:gd name="T44" fmla="*/ 1268 w 1405"/>
                    <a:gd name="T45" fmla="*/ 380 h 393"/>
                    <a:gd name="T46" fmla="*/ 1200 w 1405"/>
                    <a:gd name="T47" fmla="*/ 392 h 393"/>
                    <a:gd name="T48" fmla="*/ 1124 w 1405"/>
                    <a:gd name="T49" fmla="*/ 384 h 393"/>
                    <a:gd name="T50" fmla="*/ 1048 w 1405"/>
                    <a:gd name="T51" fmla="*/ 372 h 393"/>
                    <a:gd name="T52" fmla="*/ 968 w 1405"/>
                    <a:gd name="T53" fmla="*/ 368 h 393"/>
                    <a:gd name="T54" fmla="*/ 900 w 1405"/>
                    <a:gd name="T55" fmla="*/ 360 h 393"/>
                    <a:gd name="T56" fmla="*/ 828 w 1405"/>
                    <a:gd name="T57" fmla="*/ 348 h 393"/>
                    <a:gd name="T58" fmla="*/ 756 w 1405"/>
                    <a:gd name="T59" fmla="*/ 328 h 393"/>
                    <a:gd name="T60" fmla="*/ 704 w 1405"/>
                    <a:gd name="T61" fmla="*/ 308 h 393"/>
                    <a:gd name="T62" fmla="*/ 588 w 1405"/>
                    <a:gd name="T63" fmla="*/ 248 h 393"/>
                    <a:gd name="T64" fmla="*/ 480 w 1405"/>
                    <a:gd name="T65" fmla="*/ 220 h 393"/>
                    <a:gd name="T66" fmla="*/ 404 w 1405"/>
                    <a:gd name="T67" fmla="*/ 216 h 393"/>
                    <a:gd name="T68" fmla="*/ 312 w 1405"/>
                    <a:gd name="T69" fmla="*/ 204 h 393"/>
                    <a:gd name="T70" fmla="*/ 240 w 1405"/>
                    <a:gd name="T71" fmla="*/ 184 h 393"/>
                    <a:gd name="T72" fmla="*/ 160 w 1405"/>
                    <a:gd name="T73" fmla="*/ 144 h 393"/>
                    <a:gd name="T74" fmla="*/ 0 w 1405"/>
                    <a:gd name="T75" fmla="*/ 72 h 393"/>
                    <a:gd name="T76" fmla="*/ 0 w 1405"/>
                    <a:gd name="T77" fmla="*/ 0 h 39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05"/>
                    <a:gd name="T118" fmla="*/ 0 h 393"/>
                    <a:gd name="T119" fmla="*/ 1405 w 1405"/>
                    <a:gd name="T120" fmla="*/ 393 h 39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05" h="393">
                      <a:moveTo>
                        <a:pt x="0" y="0"/>
                      </a:moveTo>
                      <a:lnTo>
                        <a:pt x="168" y="80"/>
                      </a:lnTo>
                      <a:lnTo>
                        <a:pt x="310" y="132"/>
                      </a:lnTo>
                      <a:lnTo>
                        <a:pt x="356" y="128"/>
                      </a:lnTo>
                      <a:lnTo>
                        <a:pt x="386" y="116"/>
                      </a:lnTo>
                      <a:lnTo>
                        <a:pt x="510" y="104"/>
                      </a:lnTo>
                      <a:lnTo>
                        <a:pt x="526" y="138"/>
                      </a:lnTo>
                      <a:lnTo>
                        <a:pt x="546" y="162"/>
                      </a:lnTo>
                      <a:lnTo>
                        <a:pt x="616" y="200"/>
                      </a:lnTo>
                      <a:lnTo>
                        <a:pt x="832" y="280"/>
                      </a:lnTo>
                      <a:lnTo>
                        <a:pt x="916" y="292"/>
                      </a:lnTo>
                      <a:lnTo>
                        <a:pt x="996" y="296"/>
                      </a:lnTo>
                      <a:lnTo>
                        <a:pt x="1064" y="300"/>
                      </a:lnTo>
                      <a:lnTo>
                        <a:pt x="1140" y="312"/>
                      </a:lnTo>
                      <a:lnTo>
                        <a:pt x="1208" y="308"/>
                      </a:lnTo>
                      <a:lnTo>
                        <a:pt x="1260" y="296"/>
                      </a:lnTo>
                      <a:lnTo>
                        <a:pt x="1308" y="276"/>
                      </a:lnTo>
                      <a:lnTo>
                        <a:pt x="1360" y="244"/>
                      </a:lnTo>
                      <a:lnTo>
                        <a:pt x="1404" y="208"/>
                      </a:lnTo>
                      <a:lnTo>
                        <a:pt x="1404" y="320"/>
                      </a:lnTo>
                      <a:lnTo>
                        <a:pt x="1368" y="340"/>
                      </a:lnTo>
                      <a:lnTo>
                        <a:pt x="1324" y="360"/>
                      </a:lnTo>
                      <a:lnTo>
                        <a:pt x="1268" y="380"/>
                      </a:lnTo>
                      <a:lnTo>
                        <a:pt x="1200" y="392"/>
                      </a:lnTo>
                      <a:lnTo>
                        <a:pt x="1124" y="384"/>
                      </a:lnTo>
                      <a:lnTo>
                        <a:pt x="1048" y="372"/>
                      </a:lnTo>
                      <a:lnTo>
                        <a:pt x="968" y="368"/>
                      </a:lnTo>
                      <a:lnTo>
                        <a:pt x="900" y="360"/>
                      </a:lnTo>
                      <a:lnTo>
                        <a:pt x="828" y="348"/>
                      </a:lnTo>
                      <a:lnTo>
                        <a:pt x="756" y="328"/>
                      </a:lnTo>
                      <a:lnTo>
                        <a:pt x="704" y="308"/>
                      </a:lnTo>
                      <a:lnTo>
                        <a:pt x="588" y="248"/>
                      </a:lnTo>
                      <a:lnTo>
                        <a:pt x="480" y="220"/>
                      </a:lnTo>
                      <a:lnTo>
                        <a:pt x="404" y="216"/>
                      </a:lnTo>
                      <a:lnTo>
                        <a:pt x="312" y="204"/>
                      </a:lnTo>
                      <a:lnTo>
                        <a:pt x="240" y="184"/>
                      </a:lnTo>
                      <a:lnTo>
                        <a:pt x="160" y="144"/>
                      </a:lnTo>
                      <a:lnTo>
                        <a:pt x="0" y="72"/>
                      </a:lnTo>
                      <a:lnTo>
                        <a:pt x="0" y="0"/>
                      </a:lnTo>
                    </a:path>
                  </a:pathLst>
                </a:custGeom>
                <a:solidFill>
                  <a:schemeClr val="accent1"/>
                </a:solidFill>
                <a:ln w="12700" cap="rnd" cmpd="sng">
                  <a:solidFill>
                    <a:schemeClr val="accent1"/>
                  </a:solidFill>
                  <a:prstDash val="solid"/>
                  <a:round/>
                  <a:headEnd/>
                  <a:tailEnd/>
                </a:ln>
              </p:spPr>
              <p:txBody>
                <a:bodyPr/>
                <a:lstStyle/>
                <a:p>
                  <a:endParaRPr lang="en-US"/>
                </a:p>
              </p:txBody>
            </p:sp>
            <p:sp>
              <p:nvSpPr>
                <p:cNvPr id="46125" name="Freeform 11"/>
                <p:cNvSpPr>
                  <a:spLocks/>
                </p:cNvSpPr>
                <p:nvPr/>
              </p:nvSpPr>
              <p:spPr bwMode="auto">
                <a:xfrm>
                  <a:off x="912" y="1714"/>
                  <a:ext cx="811" cy="327"/>
                </a:xfrm>
                <a:custGeom>
                  <a:avLst/>
                  <a:gdLst>
                    <a:gd name="T0" fmla="*/ 810 w 811"/>
                    <a:gd name="T1" fmla="*/ 0 h 327"/>
                    <a:gd name="T2" fmla="*/ 798 w 811"/>
                    <a:gd name="T3" fmla="*/ 10 h 327"/>
                    <a:gd name="T4" fmla="*/ 788 w 811"/>
                    <a:gd name="T5" fmla="*/ 26 h 327"/>
                    <a:gd name="T6" fmla="*/ 760 w 811"/>
                    <a:gd name="T7" fmla="*/ 38 h 327"/>
                    <a:gd name="T8" fmla="*/ 676 w 811"/>
                    <a:gd name="T9" fmla="*/ 68 h 327"/>
                    <a:gd name="T10" fmla="*/ 608 w 811"/>
                    <a:gd name="T11" fmla="*/ 86 h 327"/>
                    <a:gd name="T12" fmla="*/ 538 w 811"/>
                    <a:gd name="T13" fmla="*/ 102 h 327"/>
                    <a:gd name="T14" fmla="*/ 456 w 811"/>
                    <a:gd name="T15" fmla="*/ 122 h 327"/>
                    <a:gd name="T16" fmla="*/ 394 w 811"/>
                    <a:gd name="T17" fmla="*/ 142 h 327"/>
                    <a:gd name="T18" fmla="*/ 334 w 811"/>
                    <a:gd name="T19" fmla="*/ 156 h 327"/>
                    <a:gd name="T20" fmla="*/ 236 w 811"/>
                    <a:gd name="T21" fmla="*/ 186 h 327"/>
                    <a:gd name="T22" fmla="*/ 218 w 811"/>
                    <a:gd name="T23" fmla="*/ 194 h 327"/>
                    <a:gd name="T24" fmla="*/ 208 w 811"/>
                    <a:gd name="T25" fmla="*/ 200 h 327"/>
                    <a:gd name="T26" fmla="*/ 194 w 811"/>
                    <a:gd name="T27" fmla="*/ 208 h 327"/>
                    <a:gd name="T28" fmla="*/ 180 w 811"/>
                    <a:gd name="T29" fmla="*/ 218 h 327"/>
                    <a:gd name="T30" fmla="*/ 162 w 811"/>
                    <a:gd name="T31" fmla="*/ 230 h 327"/>
                    <a:gd name="T32" fmla="*/ 140 w 811"/>
                    <a:gd name="T33" fmla="*/ 244 h 327"/>
                    <a:gd name="T34" fmla="*/ 116 w 811"/>
                    <a:gd name="T35" fmla="*/ 264 h 327"/>
                    <a:gd name="T36" fmla="*/ 86 w 811"/>
                    <a:gd name="T37" fmla="*/ 282 h 327"/>
                    <a:gd name="T38" fmla="*/ 54 w 811"/>
                    <a:gd name="T39" fmla="*/ 298 h 327"/>
                    <a:gd name="T40" fmla="*/ 26 w 811"/>
                    <a:gd name="T41" fmla="*/ 310 h 327"/>
                    <a:gd name="T42" fmla="*/ 8 w 811"/>
                    <a:gd name="T43" fmla="*/ 310 h 327"/>
                    <a:gd name="T44" fmla="*/ 0 w 811"/>
                    <a:gd name="T45" fmla="*/ 318 h 327"/>
                    <a:gd name="T46" fmla="*/ 56 w 811"/>
                    <a:gd name="T47" fmla="*/ 326 h 327"/>
                    <a:gd name="T48" fmla="*/ 100 w 811"/>
                    <a:gd name="T49" fmla="*/ 310 h 327"/>
                    <a:gd name="T50" fmla="*/ 132 w 811"/>
                    <a:gd name="T51" fmla="*/ 294 h 327"/>
                    <a:gd name="T52" fmla="*/ 168 w 811"/>
                    <a:gd name="T53" fmla="*/ 268 h 327"/>
                    <a:gd name="T54" fmla="*/ 188 w 811"/>
                    <a:gd name="T55" fmla="*/ 254 h 327"/>
                    <a:gd name="T56" fmla="*/ 210 w 811"/>
                    <a:gd name="T57" fmla="*/ 230 h 327"/>
                    <a:gd name="T58" fmla="*/ 234 w 811"/>
                    <a:gd name="T59" fmla="*/ 216 h 327"/>
                    <a:gd name="T60" fmla="*/ 332 w 811"/>
                    <a:gd name="T61" fmla="*/ 180 h 327"/>
                    <a:gd name="T62" fmla="*/ 360 w 811"/>
                    <a:gd name="T63" fmla="*/ 172 h 327"/>
                    <a:gd name="T64" fmla="*/ 384 w 811"/>
                    <a:gd name="T65" fmla="*/ 162 h 327"/>
                    <a:gd name="T66" fmla="*/ 408 w 811"/>
                    <a:gd name="T67" fmla="*/ 154 h 327"/>
                    <a:gd name="T68" fmla="*/ 430 w 811"/>
                    <a:gd name="T69" fmla="*/ 144 h 327"/>
                    <a:gd name="T70" fmla="*/ 450 w 811"/>
                    <a:gd name="T71" fmla="*/ 138 h 327"/>
                    <a:gd name="T72" fmla="*/ 470 w 811"/>
                    <a:gd name="T73" fmla="*/ 130 h 327"/>
                    <a:gd name="T74" fmla="*/ 496 w 811"/>
                    <a:gd name="T75" fmla="*/ 122 h 327"/>
                    <a:gd name="T76" fmla="*/ 536 w 811"/>
                    <a:gd name="T77" fmla="*/ 112 h 327"/>
                    <a:gd name="T78" fmla="*/ 602 w 811"/>
                    <a:gd name="T79" fmla="*/ 94 h 327"/>
                    <a:gd name="T80" fmla="*/ 662 w 811"/>
                    <a:gd name="T81" fmla="*/ 78 h 327"/>
                    <a:gd name="T82" fmla="*/ 706 w 811"/>
                    <a:gd name="T83" fmla="*/ 64 h 327"/>
                    <a:gd name="T84" fmla="*/ 744 w 811"/>
                    <a:gd name="T85" fmla="*/ 48 h 327"/>
                    <a:gd name="T86" fmla="*/ 772 w 811"/>
                    <a:gd name="T87" fmla="*/ 40 h 327"/>
                    <a:gd name="T88" fmla="*/ 800 w 811"/>
                    <a:gd name="T89" fmla="*/ 22 h 327"/>
                    <a:gd name="T90" fmla="*/ 810 w 811"/>
                    <a:gd name="T91" fmla="*/ 0 h 32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11"/>
                    <a:gd name="T139" fmla="*/ 0 h 327"/>
                    <a:gd name="T140" fmla="*/ 811 w 811"/>
                    <a:gd name="T141" fmla="*/ 327 h 32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11" h="327">
                      <a:moveTo>
                        <a:pt x="810" y="0"/>
                      </a:moveTo>
                      <a:lnTo>
                        <a:pt x="798" y="10"/>
                      </a:lnTo>
                      <a:lnTo>
                        <a:pt x="788" y="26"/>
                      </a:lnTo>
                      <a:lnTo>
                        <a:pt x="760" y="38"/>
                      </a:lnTo>
                      <a:lnTo>
                        <a:pt x="676" y="68"/>
                      </a:lnTo>
                      <a:lnTo>
                        <a:pt x="608" y="86"/>
                      </a:lnTo>
                      <a:lnTo>
                        <a:pt x="538" y="102"/>
                      </a:lnTo>
                      <a:lnTo>
                        <a:pt x="456" y="122"/>
                      </a:lnTo>
                      <a:lnTo>
                        <a:pt x="394" y="142"/>
                      </a:lnTo>
                      <a:lnTo>
                        <a:pt x="334" y="156"/>
                      </a:lnTo>
                      <a:lnTo>
                        <a:pt x="236" y="186"/>
                      </a:lnTo>
                      <a:lnTo>
                        <a:pt x="218" y="194"/>
                      </a:lnTo>
                      <a:lnTo>
                        <a:pt x="208" y="200"/>
                      </a:lnTo>
                      <a:lnTo>
                        <a:pt x="194" y="208"/>
                      </a:lnTo>
                      <a:lnTo>
                        <a:pt x="180" y="218"/>
                      </a:lnTo>
                      <a:lnTo>
                        <a:pt x="162" y="230"/>
                      </a:lnTo>
                      <a:lnTo>
                        <a:pt x="140" y="244"/>
                      </a:lnTo>
                      <a:lnTo>
                        <a:pt x="116" y="264"/>
                      </a:lnTo>
                      <a:lnTo>
                        <a:pt x="86" y="282"/>
                      </a:lnTo>
                      <a:lnTo>
                        <a:pt x="54" y="298"/>
                      </a:lnTo>
                      <a:lnTo>
                        <a:pt x="26" y="310"/>
                      </a:lnTo>
                      <a:lnTo>
                        <a:pt x="8" y="310"/>
                      </a:lnTo>
                      <a:lnTo>
                        <a:pt x="0" y="318"/>
                      </a:lnTo>
                      <a:lnTo>
                        <a:pt x="56" y="326"/>
                      </a:lnTo>
                      <a:lnTo>
                        <a:pt x="100" y="310"/>
                      </a:lnTo>
                      <a:lnTo>
                        <a:pt x="132" y="294"/>
                      </a:lnTo>
                      <a:lnTo>
                        <a:pt x="168" y="268"/>
                      </a:lnTo>
                      <a:lnTo>
                        <a:pt x="188" y="254"/>
                      </a:lnTo>
                      <a:lnTo>
                        <a:pt x="210" y="230"/>
                      </a:lnTo>
                      <a:lnTo>
                        <a:pt x="234" y="216"/>
                      </a:lnTo>
                      <a:lnTo>
                        <a:pt x="332" y="180"/>
                      </a:lnTo>
                      <a:lnTo>
                        <a:pt x="360" y="172"/>
                      </a:lnTo>
                      <a:lnTo>
                        <a:pt x="384" y="162"/>
                      </a:lnTo>
                      <a:lnTo>
                        <a:pt x="408" y="154"/>
                      </a:lnTo>
                      <a:lnTo>
                        <a:pt x="430" y="144"/>
                      </a:lnTo>
                      <a:lnTo>
                        <a:pt x="450" y="138"/>
                      </a:lnTo>
                      <a:lnTo>
                        <a:pt x="470" y="130"/>
                      </a:lnTo>
                      <a:lnTo>
                        <a:pt x="496" y="122"/>
                      </a:lnTo>
                      <a:lnTo>
                        <a:pt x="536" y="112"/>
                      </a:lnTo>
                      <a:lnTo>
                        <a:pt x="602" y="94"/>
                      </a:lnTo>
                      <a:lnTo>
                        <a:pt x="662" y="78"/>
                      </a:lnTo>
                      <a:lnTo>
                        <a:pt x="706" y="64"/>
                      </a:lnTo>
                      <a:lnTo>
                        <a:pt x="744" y="48"/>
                      </a:lnTo>
                      <a:lnTo>
                        <a:pt x="772" y="40"/>
                      </a:lnTo>
                      <a:lnTo>
                        <a:pt x="800" y="22"/>
                      </a:lnTo>
                      <a:lnTo>
                        <a:pt x="810" y="0"/>
                      </a:lnTo>
                    </a:path>
                  </a:pathLst>
                </a:custGeom>
                <a:solidFill>
                  <a:schemeClr val="accent1"/>
                </a:solidFill>
                <a:ln w="12700" cap="rnd" cmpd="sng">
                  <a:solidFill>
                    <a:schemeClr val="accent1"/>
                  </a:solidFill>
                  <a:prstDash val="solid"/>
                  <a:round/>
                  <a:headEnd/>
                  <a:tailEnd/>
                </a:ln>
              </p:spPr>
              <p:txBody>
                <a:bodyPr/>
                <a:lstStyle/>
                <a:p>
                  <a:endParaRPr lang="en-US"/>
                </a:p>
              </p:txBody>
            </p:sp>
          </p:grpSp>
          <p:grpSp>
            <p:nvGrpSpPr>
              <p:cNvPr id="5" name="Group 12"/>
              <p:cNvGrpSpPr>
                <a:grpSpLocks/>
              </p:cNvGrpSpPr>
              <p:nvPr/>
            </p:nvGrpSpPr>
            <p:grpSpPr bwMode="auto">
              <a:xfrm>
                <a:off x="480" y="1276"/>
                <a:ext cx="1465" cy="425"/>
                <a:chOff x="472" y="840"/>
                <a:chExt cx="1465" cy="425"/>
              </a:xfrm>
            </p:grpSpPr>
            <p:sp>
              <p:nvSpPr>
                <p:cNvPr id="46120" name="Freeform 13"/>
                <p:cNvSpPr>
                  <a:spLocks/>
                </p:cNvSpPr>
                <p:nvPr/>
              </p:nvSpPr>
              <p:spPr bwMode="auto">
                <a:xfrm>
                  <a:off x="472" y="840"/>
                  <a:ext cx="1465" cy="425"/>
                </a:xfrm>
                <a:custGeom>
                  <a:avLst/>
                  <a:gdLst>
                    <a:gd name="T0" fmla="*/ 0 w 1465"/>
                    <a:gd name="T1" fmla="*/ 272 h 425"/>
                    <a:gd name="T2" fmla="*/ 0 w 1465"/>
                    <a:gd name="T3" fmla="*/ 424 h 425"/>
                    <a:gd name="T4" fmla="*/ 56 w 1465"/>
                    <a:gd name="T5" fmla="*/ 416 h 425"/>
                    <a:gd name="T6" fmla="*/ 112 w 1465"/>
                    <a:gd name="T7" fmla="*/ 400 h 425"/>
                    <a:gd name="T8" fmla="*/ 184 w 1465"/>
                    <a:gd name="T9" fmla="*/ 384 h 425"/>
                    <a:gd name="T10" fmla="*/ 320 w 1465"/>
                    <a:gd name="T11" fmla="*/ 352 h 425"/>
                    <a:gd name="T12" fmla="*/ 436 w 1465"/>
                    <a:gd name="T13" fmla="*/ 338 h 425"/>
                    <a:gd name="T14" fmla="*/ 490 w 1465"/>
                    <a:gd name="T15" fmla="*/ 344 h 425"/>
                    <a:gd name="T16" fmla="*/ 522 w 1465"/>
                    <a:gd name="T17" fmla="*/ 348 h 425"/>
                    <a:gd name="T18" fmla="*/ 552 w 1465"/>
                    <a:gd name="T19" fmla="*/ 340 h 425"/>
                    <a:gd name="T20" fmla="*/ 630 w 1465"/>
                    <a:gd name="T21" fmla="*/ 294 h 425"/>
                    <a:gd name="T22" fmla="*/ 816 w 1465"/>
                    <a:gd name="T23" fmla="*/ 272 h 425"/>
                    <a:gd name="T24" fmla="*/ 904 w 1465"/>
                    <a:gd name="T25" fmla="*/ 232 h 425"/>
                    <a:gd name="T26" fmla="*/ 1018 w 1465"/>
                    <a:gd name="T27" fmla="*/ 220 h 425"/>
                    <a:gd name="T28" fmla="*/ 1120 w 1465"/>
                    <a:gd name="T29" fmla="*/ 232 h 425"/>
                    <a:gd name="T30" fmla="*/ 1184 w 1465"/>
                    <a:gd name="T31" fmla="*/ 256 h 425"/>
                    <a:gd name="T32" fmla="*/ 1228 w 1465"/>
                    <a:gd name="T33" fmla="*/ 254 h 425"/>
                    <a:gd name="T34" fmla="*/ 1256 w 1465"/>
                    <a:gd name="T35" fmla="*/ 238 h 425"/>
                    <a:gd name="T36" fmla="*/ 1298 w 1465"/>
                    <a:gd name="T37" fmla="*/ 184 h 425"/>
                    <a:gd name="T38" fmla="*/ 1344 w 1465"/>
                    <a:gd name="T39" fmla="*/ 152 h 425"/>
                    <a:gd name="T40" fmla="*/ 1392 w 1465"/>
                    <a:gd name="T41" fmla="*/ 144 h 425"/>
                    <a:gd name="T42" fmla="*/ 1442 w 1465"/>
                    <a:gd name="T43" fmla="*/ 134 h 425"/>
                    <a:gd name="T44" fmla="*/ 1464 w 1465"/>
                    <a:gd name="T45" fmla="*/ 128 h 425"/>
                    <a:gd name="T46" fmla="*/ 1464 w 1465"/>
                    <a:gd name="T47" fmla="*/ 0 h 425"/>
                    <a:gd name="T48" fmla="*/ 1398 w 1465"/>
                    <a:gd name="T49" fmla="*/ 16 h 425"/>
                    <a:gd name="T50" fmla="*/ 1320 w 1465"/>
                    <a:gd name="T51" fmla="*/ 12 h 425"/>
                    <a:gd name="T52" fmla="*/ 1292 w 1465"/>
                    <a:gd name="T53" fmla="*/ 4 h 425"/>
                    <a:gd name="T54" fmla="*/ 1272 w 1465"/>
                    <a:gd name="T55" fmla="*/ 12 h 425"/>
                    <a:gd name="T56" fmla="*/ 1256 w 1465"/>
                    <a:gd name="T57" fmla="*/ 28 h 425"/>
                    <a:gd name="T58" fmla="*/ 1218 w 1465"/>
                    <a:gd name="T59" fmla="*/ 68 h 425"/>
                    <a:gd name="T60" fmla="*/ 1182 w 1465"/>
                    <a:gd name="T61" fmla="*/ 88 h 425"/>
                    <a:gd name="T62" fmla="*/ 1096 w 1465"/>
                    <a:gd name="T63" fmla="*/ 104 h 425"/>
                    <a:gd name="T64" fmla="*/ 1032 w 1465"/>
                    <a:gd name="T65" fmla="*/ 104 h 425"/>
                    <a:gd name="T66" fmla="*/ 976 w 1465"/>
                    <a:gd name="T67" fmla="*/ 112 h 425"/>
                    <a:gd name="T68" fmla="*/ 920 w 1465"/>
                    <a:gd name="T69" fmla="*/ 128 h 425"/>
                    <a:gd name="T70" fmla="*/ 840 w 1465"/>
                    <a:gd name="T71" fmla="*/ 144 h 425"/>
                    <a:gd name="T72" fmla="*/ 760 w 1465"/>
                    <a:gd name="T73" fmla="*/ 160 h 425"/>
                    <a:gd name="T74" fmla="*/ 712 w 1465"/>
                    <a:gd name="T75" fmla="*/ 160 h 425"/>
                    <a:gd name="T76" fmla="*/ 562 w 1465"/>
                    <a:gd name="T77" fmla="*/ 196 h 425"/>
                    <a:gd name="T78" fmla="*/ 532 w 1465"/>
                    <a:gd name="T79" fmla="*/ 194 h 425"/>
                    <a:gd name="T80" fmla="*/ 502 w 1465"/>
                    <a:gd name="T81" fmla="*/ 184 h 425"/>
                    <a:gd name="T82" fmla="*/ 448 w 1465"/>
                    <a:gd name="T83" fmla="*/ 160 h 425"/>
                    <a:gd name="T84" fmla="*/ 404 w 1465"/>
                    <a:gd name="T85" fmla="*/ 150 h 425"/>
                    <a:gd name="T86" fmla="*/ 360 w 1465"/>
                    <a:gd name="T87" fmla="*/ 168 h 425"/>
                    <a:gd name="T88" fmla="*/ 328 w 1465"/>
                    <a:gd name="T89" fmla="*/ 208 h 425"/>
                    <a:gd name="T90" fmla="*/ 288 w 1465"/>
                    <a:gd name="T91" fmla="*/ 224 h 425"/>
                    <a:gd name="T92" fmla="*/ 232 w 1465"/>
                    <a:gd name="T93" fmla="*/ 240 h 425"/>
                    <a:gd name="T94" fmla="*/ 152 w 1465"/>
                    <a:gd name="T95" fmla="*/ 256 h 425"/>
                    <a:gd name="T96" fmla="*/ 104 w 1465"/>
                    <a:gd name="T97" fmla="*/ 264 h 425"/>
                    <a:gd name="T98" fmla="*/ 48 w 1465"/>
                    <a:gd name="T99" fmla="*/ 272 h 425"/>
                    <a:gd name="T100" fmla="*/ 0 w 1465"/>
                    <a:gd name="T101" fmla="*/ 272 h 4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65"/>
                    <a:gd name="T154" fmla="*/ 0 h 425"/>
                    <a:gd name="T155" fmla="*/ 1465 w 1465"/>
                    <a:gd name="T156" fmla="*/ 425 h 42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65" h="425">
                      <a:moveTo>
                        <a:pt x="0" y="272"/>
                      </a:moveTo>
                      <a:lnTo>
                        <a:pt x="0" y="424"/>
                      </a:lnTo>
                      <a:lnTo>
                        <a:pt x="56" y="416"/>
                      </a:lnTo>
                      <a:lnTo>
                        <a:pt x="112" y="400"/>
                      </a:lnTo>
                      <a:lnTo>
                        <a:pt x="184" y="384"/>
                      </a:lnTo>
                      <a:lnTo>
                        <a:pt x="320" y="352"/>
                      </a:lnTo>
                      <a:lnTo>
                        <a:pt x="436" y="338"/>
                      </a:lnTo>
                      <a:lnTo>
                        <a:pt x="490" y="344"/>
                      </a:lnTo>
                      <a:lnTo>
                        <a:pt x="522" y="348"/>
                      </a:lnTo>
                      <a:lnTo>
                        <a:pt x="552" y="340"/>
                      </a:lnTo>
                      <a:lnTo>
                        <a:pt x="630" y="294"/>
                      </a:lnTo>
                      <a:lnTo>
                        <a:pt x="816" y="272"/>
                      </a:lnTo>
                      <a:lnTo>
                        <a:pt x="904" y="232"/>
                      </a:lnTo>
                      <a:lnTo>
                        <a:pt x="1018" y="220"/>
                      </a:lnTo>
                      <a:lnTo>
                        <a:pt x="1120" y="232"/>
                      </a:lnTo>
                      <a:lnTo>
                        <a:pt x="1184" y="256"/>
                      </a:lnTo>
                      <a:lnTo>
                        <a:pt x="1228" y="254"/>
                      </a:lnTo>
                      <a:lnTo>
                        <a:pt x="1256" y="238"/>
                      </a:lnTo>
                      <a:lnTo>
                        <a:pt x="1298" y="184"/>
                      </a:lnTo>
                      <a:lnTo>
                        <a:pt x="1344" y="152"/>
                      </a:lnTo>
                      <a:lnTo>
                        <a:pt x="1392" y="144"/>
                      </a:lnTo>
                      <a:lnTo>
                        <a:pt x="1442" y="134"/>
                      </a:lnTo>
                      <a:lnTo>
                        <a:pt x="1464" y="128"/>
                      </a:lnTo>
                      <a:lnTo>
                        <a:pt x="1464" y="0"/>
                      </a:lnTo>
                      <a:lnTo>
                        <a:pt x="1398" y="16"/>
                      </a:lnTo>
                      <a:lnTo>
                        <a:pt x="1320" y="12"/>
                      </a:lnTo>
                      <a:lnTo>
                        <a:pt x="1292" y="4"/>
                      </a:lnTo>
                      <a:lnTo>
                        <a:pt x="1272" y="12"/>
                      </a:lnTo>
                      <a:lnTo>
                        <a:pt x="1256" y="28"/>
                      </a:lnTo>
                      <a:lnTo>
                        <a:pt x="1218" y="68"/>
                      </a:lnTo>
                      <a:lnTo>
                        <a:pt x="1182" y="88"/>
                      </a:lnTo>
                      <a:lnTo>
                        <a:pt x="1096" y="104"/>
                      </a:lnTo>
                      <a:lnTo>
                        <a:pt x="1032" y="104"/>
                      </a:lnTo>
                      <a:lnTo>
                        <a:pt x="976" y="112"/>
                      </a:lnTo>
                      <a:lnTo>
                        <a:pt x="920" y="128"/>
                      </a:lnTo>
                      <a:lnTo>
                        <a:pt x="840" y="144"/>
                      </a:lnTo>
                      <a:lnTo>
                        <a:pt x="760" y="160"/>
                      </a:lnTo>
                      <a:lnTo>
                        <a:pt x="712" y="160"/>
                      </a:lnTo>
                      <a:lnTo>
                        <a:pt x="562" y="196"/>
                      </a:lnTo>
                      <a:lnTo>
                        <a:pt x="532" y="194"/>
                      </a:lnTo>
                      <a:lnTo>
                        <a:pt x="502" y="184"/>
                      </a:lnTo>
                      <a:lnTo>
                        <a:pt x="448" y="160"/>
                      </a:lnTo>
                      <a:lnTo>
                        <a:pt x="404" y="150"/>
                      </a:lnTo>
                      <a:lnTo>
                        <a:pt x="360" y="168"/>
                      </a:lnTo>
                      <a:lnTo>
                        <a:pt x="328" y="208"/>
                      </a:lnTo>
                      <a:lnTo>
                        <a:pt x="288" y="224"/>
                      </a:lnTo>
                      <a:lnTo>
                        <a:pt x="232" y="240"/>
                      </a:lnTo>
                      <a:lnTo>
                        <a:pt x="152" y="256"/>
                      </a:lnTo>
                      <a:lnTo>
                        <a:pt x="104" y="264"/>
                      </a:lnTo>
                      <a:lnTo>
                        <a:pt x="48" y="272"/>
                      </a:lnTo>
                      <a:lnTo>
                        <a:pt x="0" y="272"/>
                      </a:lnTo>
                    </a:path>
                  </a:pathLst>
                </a:custGeom>
                <a:solidFill>
                  <a:srgbClr val="438E00"/>
                </a:solidFill>
                <a:ln w="12700" cap="rnd" cmpd="sng">
                  <a:solidFill>
                    <a:srgbClr val="438E00"/>
                  </a:solidFill>
                  <a:prstDash val="solid"/>
                  <a:round/>
                  <a:headEnd/>
                  <a:tailEnd/>
                </a:ln>
              </p:spPr>
              <p:txBody>
                <a:bodyPr/>
                <a:lstStyle/>
                <a:p>
                  <a:endParaRPr lang="en-US"/>
                </a:p>
              </p:txBody>
            </p:sp>
            <p:sp>
              <p:nvSpPr>
                <p:cNvPr id="46121" name="Freeform 14"/>
                <p:cNvSpPr>
                  <a:spLocks/>
                </p:cNvSpPr>
                <p:nvPr/>
              </p:nvSpPr>
              <p:spPr bwMode="auto">
                <a:xfrm>
                  <a:off x="472" y="880"/>
                  <a:ext cx="1465" cy="345"/>
                </a:xfrm>
                <a:custGeom>
                  <a:avLst/>
                  <a:gdLst>
                    <a:gd name="T0" fmla="*/ 1464 w 1465"/>
                    <a:gd name="T1" fmla="*/ 40 h 345"/>
                    <a:gd name="T2" fmla="*/ 1378 w 1465"/>
                    <a:gd name="T3" fmla="*/ 70 h 345"/>
                    <a:gd name="T4" fmla="*/ 1344 w 1465"/>
                    <a:gd name="T5" fmla="*/ 72 h 345"/>
                    <a:gd name="T6" fmla="*/ 1308 w 1465"/>
                    <a:gd name="T7" fmla="*/ 74 h 345"/>
                    <a:gd name="T8" fmla="*/ 1194 w 1465"/>
                    <a:gd name="T9" fmla="*/ 130 h 345"/>
                    <a:gd name="T10" fmla="*/ 1138 w 1465"/>
                    <a:gd name="T11" fmla="*/ 136 h 345"/>
                    <a:gd name="T12" fmla="*/ 1000 w 1465"/>
                    <a:gd name="T13" fmla="*/ 152 h 345"/>
                    <a:gd name="T14" fmla="*/ 920 w 1465"/>
                    <a:gd name="T15" fmla="*/ 160 h 345"/>
                    <a:gd name="T16" fmla="*/ 856 w 1465"/>
                    <a:gd name="T17" fmla="*/ 172 h 345"/>
                    <a:gd name="T18" fmla="*/ 768 w 1465"/>
                    <a:gd name="T19" fmla="*/ 184 h 345"/>
                    <a:gd name="T20" fmla="*/ 728 w 1465"/>
                    <a:gd name="T21" fmla="*/ 200 h 345"/>
                    <a:gd name="T22" fmla="*/ 602 w 1465"/>
                    <a:gd name="T23" fmla="*/ 210 h 345"/>
                    <a:gd name="T24" fmla="*/ 528 w 1465"/>
                    <a:gd name="T25" fmla="*/ 232 h 345"/>
                    <a:gd name="T26" fmla="*/ 408 w 1465"/>
                    <a:gd name="T27" fmla="*/ 240 h 345"/>
                    <a:gd name="T28" fmla="*/ 336 w 1465"/>
                    <a:gd name="T29" fmla="*/ 264 h 345"/>
                    <a:gd name="T30" fmla="*/ 240 w 1465"/>
                    <a:gd name="T31" fmla="*/ 280 h 345"/>
                    <a:gd name="T32" fmla="*/ 184 w 1465"/>
                    <a:gd name="T33" fmla="*/ 296 h 345"/>
                    <a:gd name="T34" fmla="*/ 96 w 1465"/>
                    <a:gd name="T35" fmla="*/ 320 h 345"/>
                    <a:gd name="T36" fmla="*/ 46 w 1465"/>
                    <a:gd name="T37" fmla="*/ 332 h 345"/>
                    <a:gd name="T38" fmla="*/ 0 w 1465"/>
                    <a:gd name="T39" fmla="*/ 344 h 345"/>
                    <a:gd name="T40" fmla="*/ 0 w 1465"/>
                    <a:gd name="T41" fmla="*/ 276 h 345"/>
                    <a:gd name="T42" fmla="*/ 80 w 1465"/>
                    <a:gd name="T43" fmla="*/ 264 h 345"/>
                    <a:gd name="T44" fmla="*/ 176 w 1465"/>
                    <a:gd name="T45" fmla="*/ 240 h 345"/>
                    <a:gd name="T46" fmla="*/ 216 w 1465"/>
                    <a:gd name="T47" fmla="*/ 232 h 345"/>
                    <a:gd name="T48" fmla="*/ 300 w 1465"/>
                    <a:gd name="T49" fmla="*/ 222 h 345"/>
                    <a:gd name="T50" fmla="*/ 366 w 1465"/>
                    <a:gd name="T51" fmla="*/ 206 h 345"/>
                    <a:gd name="T52" fmla="*/ 400 w 1465"/>
                    <a:gd name="T53" fmla="*/ 188 h 345"/>
                    <a:gd name="T54" fmla="*/ 428 w 1465"/>
                    <a:gd name="T55" fmla="*/ 178 h 345"/>
                    <a:gd name="T56" fmla="*/ 468 w 1465"/>
                    <a:gd name="T57" fmla="*/ 182 h 345"/>
                    <a:gd name="T58" fmla="*/ 552 w 1465"/>
                    <a:gd name="T59" fmla="*/ 182 h 345"/>
                    <a:gd name="T60" fmla="*/ 672 w 1465"/>
                    <a:gd name="T61" fmla="*/ 160 h 345"/>
                    <a:gd name="T62" fmla="*/ 744 w 1465"/>
                    <a:gd name="T63" fmla="*/ 144 h 345"/>
                    <a:gd name="T64" fmla="*/ 800 w 1465"/>
                    <a:gd name="T65" fmla="*/ 136 h 345"/>
                    <a:gd name="T66" fmla="*/ 864 w 1465"/>
                    <a:gd name="T67" fmla="*/ 128 h 345"/>
                    <a:gd name="T68" fmla="*/ 970 w 1465"/>
                    <a:gd name="T69" fmla="*/ 116 h 345"/>
                    <a:gd name="T70" fmla="*/ 1032 w 1465"/>
                    <a:gd name="T71" fmla="*/ 102 h 345"/>
                    <a:gd name="T72" fmla="*/ 1126 w 1465"/>
                    <a:gd name="T73" fmla="*/ 92 h 345"/>
                    <a:gd name="T74" fmla="*/ 1160 w 1465"/>
                    <a:gd name="T75" fmla="*/ 82 h 345"/>
                    <a:gd name="T76" fmla="*/ 1200 w 1465"/>
                    <a:gd name="T77" fmla="*/ 80 h 345"/>
                    <a:gd name="T78" fmla="*/ 1248 w 1465"/>
                    <a:gd name="T79" fmla="*/ 56 h 345"/>
                    <a:gd name="T80" fmla="*/ 1280 w 1465"/>
                    <a:gd name="T81" fmla="*/ 32 h 345"/>
                    <a:gd name="T82" fmla="*/ 1328 w 1465"/>
                    <a:gd name="T83" fmla="*/ 16 h 345"/>
                    <a:gd name="T84" fmla="*/ 1360 w 1465"/>
                    <a:gd name="T85" fmla="*/ 32 h 345"/>
                    <a:gd name="T86" fmla="*/ 1416 w 1465"/>
                    <a:gd name="T87" fmla="*/ 16 h 345"/>
                    <a:gd name="T88" fmla="*/ 1448 w 1465"/>
                    <a:gd name="T89" fmla="*/ 0 h 345"/>
                    <a:gd name="T90" fmla="*/ 1464 w 1465"/>
                    <a:gd name="T91" fmla="*/ 0 h 345"/>
                    <a:gd name="T92" fmla="*/ 1464 w 1465"/>
                    <a:gd name="T93" fmla="*/ 40 h 3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65"/>
                    <a:gd name="T142" fmla="*/ 0 h 345"/>
                    <a:gd name="T143" fmla="*/ 1465 w 1465"/>
                    <a:gd name="T144" fmla="*/ 345 h 34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65" h="345">
                      <a:moveTo>
                        <a:pt x="1464" y="40"/>
                      </a:moveTo>
                      <a:lnTo>
                        <a:pt x="1378" y="70"/>
                      </a:lnTo>
                      <a:lnTo>
                        <a:pt x="1344" y="72"/>
                      </a:lnTo>
                      <a:lnTo>
                        <a:pt x="1308" y="74"/>
                      </a:lnTo>
                      <a:lnTo>
                        <a:pt x="1194" y="130"/>
                      </a:lnTo>
                      <a:lnTo>
                        <a:pt x="1138" y="136"/>
                      </a:lnTo>
                      <a:lnTo>
                        <a:pt x="1000" y="152"/>
                      </a:lnTo>
                      <a:lnTo>
                        <a:pt x="920" y="160"/>
                      </a:lnTo>
                      <a:lnTo>
                        <a:pt x="856" y="172"/>
                      </a:lnTo>
                      <a:lnTo>
                        <a:pt x="768" y="184"/>
                      </a:lnTo>
                      <a:lnTo>
                        <a:pt x="728" y="200"/>
                      </a:lnTo>
                      <a:lnTo>
                        <a:pt x="602" y="210"/>
                      </a:lnTo>
                      <a:lnTo>
                        <a:pt x="528" y="232"/>
                      </a:lnTo>
                      <a:lnTo>
                        <a:pt x="408" y="240"/>
                      </a:lnTo>
                      <a:lnTo>
                        <a:pt x="336" y="264"/>
                      </a:lnTo>
                      <a:lnTo>
                        <a:pt x="240" y="280"/>
                      </a:lnTo>
                      <a:lnTo>
                        <a:pt x="184" y="296"/>
                      </a:lnTo>
                      <a:lnTo>
                        <a:pt x="96" y="320"/>
                      </a:lnTo>
                      <a:lnTo>
                        <a:pt x="46" y="332"/>
                      </a:lnTo>
                      <a:lnTo>
                        <a:pt x="0" y="344"/>
                      </a:lnTo>
                      <a:lnTo>
                        <a:pt x="0" y="276"/>
                      </a:lnTo>
                      <a:lnTo>
                        <a:pt x="80" y="264"/>
                      </a:lnTo>
                      <a:lnTo>
                        <a:pt x="176" y="240"/>
                      </a:lnTo>
                      <a:lnTo>
                        <a:pt x="216" y="232"/>
                      </a:lnTo>
                      <a:lnTo>
                        <a:pt x="300" y="222"/>
                      </a:lnTo>
                      <a:lnTo>
                        <a:pt x="366" y="206"/>
                      </a:lnTo>
                      <a:lnTo>
                        <a:pt x="400" y="188"/>
                      </a:lnTo>
                      <a:lnTo>
                        <a:pt x="428" y="178"/>
                      </a:lnTo>
                      <a:lnTo>
                        <a:pt x="468" y="182"/>
                      </a:lnTo>
                      <a:lnTo>
                        <a:pt x="552" y="182"/>
                      </a:lnTo>
                      <a:lnTo>
                        <a:pt x="672" y="160"/>
                      </a:lnTo>
                      <a:lnTo>
                        <a:pt x="744" y="144"/>
                      </a:lnTo>
                      <a:lnTo>
                        <a:pt x="800" y="136"/>
                      </a:lnTo>
                      <a:lnTo>
                        <a:pt x="864" y="128"/>
                      </a:lnTo>
                      <a:lnTo>
                        <a:pt x="970" y="116"/>
                      </a:lnTo>
                      <a:lnTo>
                        <a:pt x="1032" y="102"/>
                      </a:lnTo>
                      <a:lnTo>
                        <a:pt x="1126" y="92"/>
                      </a:lnTo>
                      <a:lnTo>
                        <a:pt x="1160" y="82"/>
                      </a:lnTo>
                      <a:lnTo>
                        <a:pt x="1200" y="80"/>
                      </a:lnTo>
                      <a:lnTo>
                        <a:pt x="1248" y="56"/>
                      </a:lnTo>
                      <a:lnTo>
                        <a:pt x="1280" y="32"/>
                      </a:lnTo>
                      <a:lnTo>
                        <a:pt x="1328" y="16"/>
                      </a:lnTo>
                      <a:lnTo>
                        <a:pt x="1360" y="32"/>
                      </a:lnTo>
                      <a:lnTo>
                        <a:pt x="1416" y="16"/>
                      </a:lnTo>
                      <a:lnTo>
                        <a:pt x="1448" y="0"/>
                      </a:lnTo>
                      <a:lnTo>
                        <a:pt x="1464" y="0"/>
                      </a:lnTo>
                      <a:lnTo>
                        <a:pt x="1464" y="40"/>
                      </a:lnTo>
                    </a:path>
                  </a:pathLst>
                </a:custGeom>
                <a:solidFill>
                  <a:schemeClr val="accent1"/>
                </a:solidFill>
                <a:ln w="12700" cap="rnd" cmpd="sng">
                  <a:solidFill>
                    <a:schemeClr val="accent1"/>
                  </a:solidFill>
                  <a:prstDash val="solid"/>
                  <a:round/>
                  <a:headEnd/>
                  <a:tailEnd/>
                </a:ln>
              </p:spPr>
              <p:txBody>
                <a:bodyPr/>
                <a:lstStyle/>
                <a:p>
                  <a:endParaRPr lang="en-US"/>
                </a:p>
              </p:txBody>
            </p:sp>
          </p:grpSp>
          <p:grpSp>
            <p:nvGrpSpPr>
              <p:cNvPr id="6" name="Group 15"/>
              <p:cNvGrpSpPr>
                <a:grpSpLocks/>
              </p:cNvGrpSpPr>
              <p:nvPr/>
            </p:nvGrpSpPr>
            <p:grpSpPr bwMode="auto">
              <a:xfrm>
                <a:off x="1160" y="1060"/>
                <a:ext cx="97" cy="2641"/>
                <a:chOff x="1152" y="624"/>
                <a:chExt cx="97" cy="2641"/>
              </a:xfrm>
            </p:grpSpPr>
            <p:sp>
              <p:nvSpPr>
                <p:cNvPr id="46118" name="Freeform 16"/>
                <p:cNvSpPr>
                  <a:spLocks/>
                </p:cNvSpPr>
                <p:nvPr/>
              </p:nvSpPr>
              <p:spPr bwMode="auto">
                <a:xfrm>
                  <a:off x="1152" y="624"/>
                  <a:ext cx="97" cy="2641"/>
                </a:xfrm>
                <a:custGeom>
                  <a:avLst/>
                  <a:gdLst>
                    <a:gd name="T0" fmla="*/ 0 w 97"/>
                    <a:gd name="T1" fmla="*/ 2640 h 2641"/>
                    <a:gd name="T2" fmla="*/ 0 w 97"/>
                    <a:gd name="T3" fmla="*/ 0 h 2641"/>
                    <a:gd name="T4" fmla="*/ 96 w 97"/>
                    <a:gd name="T5" fmla="*/ 0 h 2641"/>
                    <a:gd name="T6" fmla="*/ 96 w 97"/>
                    <a:gd name="T7" fmla="*/ 2640 h 2641"/>
                    <a:gd name="T8" fmla="*/ 0 w 97"/>
                    <a:gd name="T9" fmla="*/ 2640 h 2641"/>
                    <a:gd name="T10" fmla="*/ 0 60000 65536"/>
                    <a:gd name="T11" fmla="*/ 0 60000 65536"/>
                    <a:gd name="T12" fmla="*/ 0 60000 65536"/>
                    <a:gd name="T13" fmla="*/ 0 60000 65536"/>
                    <a:gd name="T14" fmla="*/ 0 60000 65536"/>
                    <a:gd name="T15" fmla="*/ 0 w 97"/>
                    <a:gd name="T16" fmla="*/ 0 h 2641"/>
                    <a:gd name="T17" fmla="*/ 97 w 97"/>
                    <a:gd name="T18" fmla="*/ 2641 h 2641"/>
                  </a:gdLst>
                  <a:ahLst/>
                  <a:cxnLst>
                    <a:cxn ang="T10">
                      <a:pos x="T0" y="T1"/>
                    </a:cxn>
                    <a:cxn ang="T11">
                      <a:pos x="T2" y="T3"/>
                    </a:cxn>
                    <a:cxn ang="T12">
                      <a:pos x="T4" y="T5"/>
                    </a:cxn>
                    <a:cxn ang="T13">
                      <a:pos x="T6" y="T7"/>
                    </a:cxn>
                    <a:cxn ang="T14">
                      <a:pos x="T8" y="T9"/>
                    </a:cxn>
                  </a:cxnLst>
                  <a:rect l="T15" t="T16" r="T17" b="T18"/>
                  <a:pathLst>
                    <a:path w="97" h="2641">
                      <a:moveTo>
                        <a:pt x="0" y="2640"/>
                      </a:moveTo>
                      <a:lnTo>
                        <a:pt x="0" y="0"/>
                      </a:lnTo>
                      <a:lnTo>
                        <a:pt x="96" y="0"/>
                      </a:lnTo>
                      <a:lnTo>
                        <a:pt x="96" y="2640"/>
                      </a:lnTo>
                      <a:lnTo>
                        <a:pt x="0" y="2640"/>
                      </a:lnTo>
                    </a:path>
                  </a:pathLst>
                </a:custGeom>
                <a:solidFill>
                  <a:schemeClr val="bg2"/>
                </a:solidFill>
                <a:ln w="12700" cap="rnd" cmpd="sng">
                  <a:solidFill>
                    <a:schemeClr val="tx1"/>
                  </a:solidFill>
                  <a:prstDash val="solid"/>
                  <a:round/>
                  <a:headEnd/>
                  <a:tailEnd/>
                </a:ln>
              </p:spPr>
              <p:txBody>
                <a:bodyPr/>
                <a:lstStyle/>
                <a:p>
                  <a:endParaRPr lang="en-US"/>
                </a:p>
              </p:txBody>
            </p:sp>
            <p:sp>
              <p:nvSpPr>
                <p:cNvPr id="46119" name="Line 17"/>
                <p:cNvSpPr>
                  <a:spLocks noChangeShapeType="1"/>
                </p:cNvSpPr>
                <p:nvPr/>
              </p:nvSpPr>
              <p:spPr bwMode="auto">
                <a:xfrm>
                  <a:off x="1200" y="633"/>
                  <a:ext cx="0" cy="2622"/>
                </a:xfrm>
                <a:prstGeom prst="line">
                  <a:avLst/>
                </a:prstGeom>
                <a:noFill/>
                <a:ln w="12700">
                  <a:solidFill>
                    <a:srgbClr val="FFFFFF"/>
                  </a:solidFill>
                  <a:round/>
                  <a:headEnd type="none" w="sm" len="sm"/>
                  <a:tailEnd type="none" w="sm" len="sm"/>
                </a:ln>
              </p:spPr>
              <p:txBody>
                <a:bodyPr wrap="none" anchor="ctr"/>
                <a:lstStyle/>
                <a:p>
                  <a:endParaRPr lang="en-US"/>
                </a:p>
              </p:txBody>
            </p:sp>
          </p:grpSp>
          <p:sp>
            <p:nvSpPr>
              <p:cNvPr id="46097" name="AutoShape 18"/>
              <p:cNvSpPr>
                <a:spLocks noChangeArrowheads="1"/>
              </p:cNvSpPr>
              <p:nvPr/>
            </p:nvSpPr>
            <p:spPr bwMode="auto">
              <a:xfrm>
                <a:off x="1108" y="1368"/>
                <a:ext cx="200" cy="248"/>
              </a:xfrm>
              <a:prstGeom prst="roundRect">
                <a:avLst>
                  <a:gd name="adj" fmla="val 13329"/>
                </a:avLst>
              </a:prstGeom>
              <a:noFill/>
              <a:ln w="25400">
                <a:solidFill>
                  <a:schemeClr val="hlink"/>
                </a:solidFill>
                <a:round/>
                <a:headEnd/>
                <a:tailEnd/>
              </a:ln>
            </p:spPr>
            <p:txBody>
              <a:bodyPr wrap="none" anchor="ctr"/>
              <a:lstStyle/>
              <a:p>
                <a:endParaRPr lang="en-US"/>
              </a:p>
            </p:txBody>
          </p:sp>
          <p:sp>
            <p:nvSpPr>
              <p:cNvPr id="46098" name="Rectangle 19"/>
              <p:cNvSpPr>
                <a:spLocks noChangeArrowheads="1"/>
              </p:cNvSpPr>
              <p:nvPr/>
            </p:nvSpPr>
            <p:spPr bwMode="auto">
              <a:xfrm>
                <a:off x="2602" y="1969"/>
                <a:ext cx="928" cy="233"/>
              </a:xfrm>
              <a:prstGeom prst="rect">
                <a:avLst/>
              </a:prstGeom>
              <a:noFill/>
              <a:ln w="9525">
                <a:noFill/>
                <a:miter lim="800000"/>
                <a:headEnd/>
                <a:tailEnd/>
              </a:ln>
            </p:spPr>
            <p:txBody>
              <a:bodyPr wrap="none" lIns="92075" tIns="46038" rIns="92075" bIns="46038">
                <a:spAutoFit/>
              </a:bodyPr>
              <a:lstStyle/>
              <a:p>
                <a:r>
                  <a:rPr lang="en-US" b="1" dirty="0">
                    <a:solidFill>
                      <a:schemeClr val="hlink"/>
                    </a:solidFill>
                  </a:rPr>
                  <a:t>Permit Area</a:t>
                </a:r>
              </a:p>
            </p:txBody>
          </p:sp>
          <p:sp>
            <p:nvSpPr>
              <p:cNvPr id="46099" name="Line 20"/>
              <p:cNvSpPr>
                <a:spLocks noChangeShapeType="1"/>
              </p:cNvSpPr>
              <p:nvPr/>
            </p:nvSpPr>
            <p:spPr bwMode="auto">
              <a:xfrm flipH="1">
                <a:off x="1354" y="2140"/>
                <a:ext cx="1258" cy="346"/>
              </a:xfrm>
              <a:prstGeom prst="line">
                <a:avLst/>
              </a:prstGeom>
              <a:noFill/>
              <a:ln w="25400">
                <a:solidFill>
                  <a:schemeClr val="hlink"/>
                </a:solidFill>
                <a:round/>
                <a:headEnd type="none" w="sm" len="sm"/>
                <a:tailEnd type="none" w="sm" len="sm"/>
              </a:ln>
            </p:spPr>
            <p:txBody>
              <a:bodyPr wrap="none" anchor="ctr"/>
              <a:lstStyle/>
              <a:p>
                <a:endParaRPr lang="en-US"/>
              </a:p>
            </p:txBody>
          </p:sp>
          <p:sp>
            <p:nvSpPr>
              <p:cNvPr id="46100" name="AutoShape 21"/>
              <p:cNvSpPr>
                <a:spLocks noChangeArrowheads="1"/>
              </p:cNvSpPr>
              <p:nvPr/>
            </p:nvSpPr>
            <p:spPr bwMode="auto">
              <a:xfrm>
                <a:off x="1108" y="3168"/>
                <a:ext cx="200" cy="332"/>
              </a:xfrm>
              <a:prstGeom prst="roundRect">
                <a:avLst>
                  <a:gd name="adj" fmla="val 13329"/>
                </a:avLst>
              </a:prstGeom>
              <a:noFill/>
              <a:ln w="25400">
                <a:solidFill>
                  <a:schemeClr val="hlink"/>
                </a:solidFill>
                <a:round/>
                <a:headEnd/>
                <a:tailEnd/>
              </a:ln>
            </p:spPr>
            <p:txBody>
              <a:bodyPr wrap="none" anchor="ctr"/>
              <a:lstStyle/>
              <a:p>
                <a:endParaRPr lang="en-US"/>
              </a:p>
            </p:txBody>
          </p:sp>
          <p:sp>
            <p:nvSpPr>
              <p:cNvPr id="46101" name="AutoShape 22"/>
              <p:cNvSpPr>
                <a:spLocks noChangeArrowheads="1"/>
              </p:cNvSpPr>
              <p:nvPr/>
            </p:nvSpPr>
            <p:spPr bwMode="auto">
              <a:xfrm>
                <a:off x="1108" y="2256"/>
                <a:ext cx="200" cy="476"/>
              </a:xfrm>
              <a:prstGeom prst="roundRect">
                <a:avLst>
                  <a:gd name="adj" fmla="val 13329"/>
                </a:avLst>
              </a:prstGeom>
              <a:noFill/>
              <a:ln w="25400">
                <a:solidFill>
                  <a:schemeClr val="hlink"/>
                </a:solidFill>
                <a:round/>
                <a:headEnd/>
                <a:tailEnd/>
              </a:ln>
            </p:spPr>
            <p:txBody>
              <a:bodyPr wrap="none" anchor="ctr"/>
              <a:lstStyle/>
              <a:p>
                <a:endParaRPr lang="en-US"/>
              </a:p>
            </p:txBody>
          </p:sp>
          <p:sp>
            <p:nvSpPr>
              <p:cNvPr id="46102" name="Line 23"/>
              <p:cNvSpPr>
                <a:spLocks noChangeShapeType="1"/>
              </p:cNvSpPr>
              <p:nvPr/>
            </p:nvSpPr>
            <p:spPr bwMode="auto">
              <a:xfrm flipV="1">
                <a:off x="1364" y="2282"/>
                <a:ext cx="1250" cy="902"/>
              </a:xfrm>
              <a:prstGeom prst="line">
                <a:avLst/>
              </a:prstGeom>
              <a:noFill/>
              <a:ln w="25400">
                <a:solidFill>
                  <a:schemeClr val="hlink"/>
                </a:solidFill>
                <a:round/>
                <a:headEnd type="none" w="sm" len="sm"/>
                <a:tailEnd type="none" w="sm" len="sm"/>
              </a:ln>
            </p:spPr>
            <p:txBody>
              <a:bodyPr wrap="none" anchor="ctr"/>
              <a:lstStyle/>
              <a:p>
                <a:endParaRPr lang="en-US"/>
              </a:p>
            </p:txBody>
          </p:sp>
          <p:sp>
            <p:nvSpPr>
              <p:cNvPr id="46103" name="Line 24"/>
              <p:cNvSpPr>
                <a:spLocks noChangeShapeType="1"/>
              </p:cNvSpPr>
              <p:nvPr/>
            </p:nvSpPr>
            <p:spPr bwMode="auto">
              <a:xfrm flipH="1" flipV="1">
                <a:off x="1366" y="1622"/>
                <a:ext cx="1234" cy="374"/>
              </a:xfrm>
              <a:prstGeom prst="line">
                <a:avLst/>
              </a:prstGeom>
              <a:noFill/>
              <a:ln w="25400">
                <a:solidFill>
                  <a:schemeClr val="hlink"/>
                </a:solidFill>
                <a:round/>
                <a:headEnd type="none" w="sm" len="sm"/>
                <a:tailEnd type="none" w="sm" len="sm"/>
              </a:ln>
            </p:spPr>
            <p:txBody>
              <a:bodyPr wrap="none" anchor="ctr"/>
              <a:lstStyle/>
              <a:p>
                <a:endParaRPr lang="en-US"/>
              </a:p>
            </p:txBody>
          </p:sp>
          <p:sp>
            <p:nvSpPr>
              <p:cNvPr id="46104" name="Freeform 25"/>
              <p:cNvSpPr>
                <a:spLocks/>
              </p:cNvSpPr>
              <p:nvPr/>
            </p:nvSpPr>
            <p:spPr bwMode="auto">
              <a:xfrm>
                <a:off x="4045" y="2857"/>
                <a:ext cx="503" cy="677"/>
              </a:xfrm>
              <a:custGeom>
                <a:avLst/>
                <a:gdLst>
                  <a:gd name="T0" fmla="*/ 200 w 503"/>
                  <a:gd name="T1" fmla="*/ 676 h 677"/>
                  <a:gd name="T2" fmla="*/ 416 w 503"/>
                  <a:gd name="T3" fmla="*/ 623 h 677"/>
                  <a:gd name="T4" fmla="*/ 487 w 503"/>
                  <a:gd name="T5" fmla="*/ 513 h 677"/>
                  <a:gd name="T6" fmla="*/ 502 w 503"/>
                  <a:gd name="T7" fmla="*/ 429 h 677"/>
                  <a:gd name="T8" fmla="*/ 497 w 503"/>
                  <a:gd name="T9" fmla="*/ 223 h 677"/>
                  <a:gd name="T10" fmla="*/ 497 w 503"/>
                  <a:gd name="T11" fmla="*/ 75 h 677"/>
                  <a:gd name="T12" fmla="*/ 345 w 503"/>
                  <a:gd name="T13" fmla="*/ 0 h 677"/>
                  <a:gd name="T14" fmla="*/ 251 w 503"/>
                  <a:gd name="T15" fmla="*/ 41 h 677"/>
                  <a:gd name="T16" fmla="*/ 172 w 503"/>
                  <a:gd name="T17" fmla="*/ 220 h 677"/>
                  <a:gd name="T18" fmla="*/ 74 w 503"/>
                  <a:gd name="T19" fmla="*/ 321 h 677"/>
                  <a:gd name="T20" fmla="*/ 0 w 503"/>
                  <a:gd name="T21" fmla="*/ 480 h 677"/>
                  <a:gd name="T22" fmla="*/ 3 w 503"/>
                  <a:gd name="T23" fmla="*/ 568 h 677"/>
                  <a:gd name="T24" fmla="*/ 80 w 503"/>
                  <a:gd name="T25" fmla="*/ 661 h 677"/>
                  <a:gd name="T26" fmla="*/ 200 w 503"/>
                  <a:gd name="T27" fmla="*/ 676 h 6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3"/>
                  <a:gd name="T43" fmla="*/ 0 h 677"/>
                  <a:gd name="T44" fmla="*/ 503 w 503"/>
                  <a:gd name="T45" fmla="*/ 677 h 6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3" h="677">
                    <a:moveTo>
                      <a:pt x="200" y="676"/>
                    </a:moveTo>
                    <a:lnTo>
                      <a:pt x="416" y="623"/>
                    </a:lnTo>
                    <a:lnTo>
                      <a:pt x="487" y="513"/>
                    </a:lnTo>
                    <a:lnTo>
                      <a:pt x="502" y="429"/>
                    </a:lnTo>
                    <a:lnTo>
                      <a:pt x="497" y="223"/>
                    </a:lnTo>
                    <a:lnTo>
                      <a:pt x="497" y="75"/>
                    </a:lnTo>
                    <a:lnTo>
                      <a:pt x="345" y="0"/>
                    </a:lnTo>
                    <a:lnTo>
                      <a:pt x="251" y="41"/>
                    </a:lnTo>
                    <a:lnTo>
                      <a:pt x="172" y="220"/>
                    </a:lnTo>
                    <a:lnTo>
                      <a:pt x="74" y="321"/>
                    </a:lnTo>
                    <a:lnTo>
                      <a:pt x="0" y="480"/>
                    </a:lnTo>
                    <a:lnTo>
                      <a:pt x="3" y="568"/>
                    </a:lnTo>
                    <a:lnTo>
                      <a:pt x="80" y="661"/>
                    </a:lnTo>
                    <a:lnTo>
                      <a:pt x="200" y="676"/>
                    </a:lnTo>
                  </a:path>
                </a:pathLst>
              </a:custGeom>
              <a:solidFill>
                <a:srgbClr val="438E00"/>
              </a:solidFill>
              <a:ln w="12700" cap="rnd" cmpd="sng">
                <a:solidFill>
                  <a:srgbClr val="438E00"/>
                </a:solidFill>
                <a:prstDash val="solid"/>
                <a:round/>
                <a:headEnd/>
                <a:tailEnd/>
              </a:ln>
            </p:spPr>
            <p:txBody>
              <a:bodyPr/>
              <a:lstStyle/>
              <a:p>
                <a:endParaRPr lang="en-US"/>
              </a:p>
            </p:txBody>
          </p:sp>
          <p:sp>
            <p:nvSpPr>
              <p:cNvPr id="46105" name="Freeform 26"/>
              <p:cNvSpPr>
                <a:spLocks/>
              </p:cNvSpPr>
              <p:nvPr/>
            </p:nvSpPr>
            <p:spPr bwMode="auto">
              <a:xfrm>
                <a:off x="4460" y="2088"/>
                <a:ext cx="535" cy="313"/>
              </a:xfrm>
              <a:custGeom>
                <a:avLst/>
                <a:gdLst>
                  <a:gd name="T0" fmla="*/ 0 w 535"/>
                  <a:gd name="T1" fmla="*/ 188 h 313"/>
                  <a:gd name="T2" fmla="*/ 52 w 535"/>
                  <a:gd name="T3" fmla="*/ 176 h 313"/>
                  <a:gd name="T4" fmla="*/ 88 w 535"/>
                  <a:gd name="T5" fmla="*/ 170 h 313"/>
                  <a:gd name="T6" fmla="*/ 124 w 535"/>
                  <a:gd name="T7" fmla="*/ 162 h 313"/>
                  <a:gd name="T8" fmla="*/ 168 w 535"/>
                  <a:gd name="T9" fmla="*/ 152 h 313"/>
                  <a:gd name="T10" fmla="*/ 208 w 535"/>
                  <a:gd name="T11" fmla="*/ 146 h 313"/>
                  <a:gd name="T12" fmla="*/ 244 w 535"/>
                  <a:gd name="T13" fmla="*/ 140 h 313"/>
                  <a:gd name="T14" fmla="*/ 296 w 535"/>
                  <a:gd name="T15" fmla="*/ 122 h 313"/>
                  <a:gd name="T16" fmla="*/ 334 w 535"/>
                  <a:gd name="T17" fmla="*/ 116 h 313"/>
                  <a:gd name="T18" fmla="*/ 354 w 535"/>
                  <a:gd name="T19" fmla="*/ 104 h 313"/>
                  <a:gd name="T20" fmla="*/ 384 w 535"/>
                  <a:gd name="T21" fmla="*/ 94 h 313"/>
                  <a:gd name="T22" fmla="*/ 408 w 535"/>
                  <a:gd name="T23" fmla="*/ 88 h 313"/>
                  <a:gd name="T24" fmla="*/ 422 w 535"/>
                  <a:gd name="T25" fmla="*/ 74 h 313"/>
                  <a:gd name="T26" fmla="*/ 436 w 535"/>
                  <a:gd name="T27" fmla="*/ 58 h 313"/>
                  <a:gd name="T28" fmla="*/ 454 w 535"/>
                  <a:gd name="T29" fmla="*/ 36 h 313"/>
                  <a:gd name="T30" fmla="*/ 462 w 535"/>
                  <a:gd name="T31" fmla="*/ 14 h 313"/>
                  <a:gd name="T32" fmla="*/ 474 w 535"/>
                  <a:gd name="T33" fmla="*/ 0 h 313"/>
                  <a:gd name="T34" fmla="*/ 490 w 535"/>
                  <a:gd name="T35" fmla="*/ 2 h 313"/>
                  <a:gd name="T36" fmla="*/ 494 w 535"/>
                  <a:gd name="T37" fmla="*/ 20 h 313"/>
                  <a:gd name="T38" fmla="*/ 502 w 535"/>
                  <a:gd name="T39" fmla="*/ 30 h 313"/>
                  <a:gd name="T40" fmla="*/ 502 w 535"/>
                  <a:gd name="T41" fmla="*/ 42 h 313"/>
                  <a:gd name="T42" fmla="*/ 498 w 535"/>
                  <a:gd name="T43" fmla="*/ 62 h 313"/>
                  <a:gd name="T44" fmla="*/ 500 w 535"/>
                  <a:gd name="T45" fmla="*/ 84 h 313"/>
                  <a:gd name="T46" fmla="*/ 516 w 535"/>
                  <a:gd name="T47" fmla="*/ 106 h 313"/>
                  <a:gd name="T48" fmla="*/ 532 w 535"/>
                  <a:gd name="T49" fmla="*/ 132 h 313"/>
                  <a:gd name="T50" fmla="*/ 534 w 535"/>
                  <a:gd name="T51" fmla="*/ 146 h 313"/>
                  <a:gd name="T52" fmla="*/ 522 w 535"/>
                  <a:gd name="T53" fmla="*/ 148 h 313"/>
                  <a:gd name="T54" fmla="*/ 500 w 535"/>
                  <a:gd name="T55" fmla="*/ 154 h 313"/>
                  <a:gd name="T56" fmla="*/ 474 w 535"/>
                  <a:gd name="T57" fmla="*/ 158 h 313"/>
                  <a:gd name="T58" fmla="*/ 454 w 535"/>
                  <a:gd name="T59" fmla="*/ 160 h 313"/>
                  <a:gd name="T60" fmla="*/ 446 w 535"/>
                  <a:gd name="T61" fmla="*/ 160 h 313"/>
                  <a:gd name="T62" fmla="*/ 426 w 535"/>
                  <a:gd name="T63" fmla="*/ 162 h 313"/>
                  <a:gd name="T64" fmla="*/ 406 w 535"/>
                  <a:gd name="T65" fmla="*/ 172 h 313"/>
                  <a:gd name="T66" fmla="*/ 392 w 535"/>
                  <a:gd name="T67" fmla="*/ 176 h 313"/>
                  <a:gd name="T68" fmla="*/ 374 w 535"/>
                  <a:gd name="T69" fmla="*/ 186 h 313"/>
                  <a:gd name="T70" fmla="*/ 342 w 535"/>
                  <a:gd name="T71" fmla="*/ 194 h 313"/>
                  <a:gd name="T72" fmla="*/ 320 w 535"/>
                  <a:gd name="T73" fmla="*/ 202 h 313"/>
                  <a:gd name="T74" fmla="*/ 286 w 535"/>
                  <a:gd name="T75" fmla="*/ 218 h 313"/>
                  <a:gd name="T76" fmla="*/ 264 w 535"/>
                  <a:gd name="T77" fmla="*/ 226 h 313"/>
                  <a:gd name="T78" fmla="*/ 246 w 535"/>
                  <a:gd name="T79" fmla="*/ 230 h 313"/>
                  <a:gd name="T80" fmla="*/ 222 w 535"/>
                  <a:gd name="T81" fmla="*/ 234 h 313"/>
                  <a:gd name="T82" fmla="*/ 180 w 535"/>
                  <a:gd name="T83" fmla="*/ 244 h 313"/>
                  <a:gd name="T84" fmla="*/ 162 w 535"/>
                  <a:gd name="T85" fmla="*/ 250 h 313"/>
                  <a:gd name="T86" fmla="*/ 146 w 535"/>
                  <a:gd name="T87" fmla="*/ 258 h 313"/>
                  <a:gd name="T88" fmla="*/ 124 w 535"/>
                  <a:gd name="T89" fmla="*/ 266 h 313"/>
                  <a:gd name="T90" fmla="*/ 104 w 535"/>
                  <a:gd name="T91" fmla="*/ 274 h 313"/>
                  <a:gd name="T92" fmla="*/ 84 w 535"/>
                  <a:gd name="T93" fmla="*/ 278 h 313"/>
                  <a:gd name="T94" fmla="*/ 56 w 535"/>
                  <a:gd name="T95" fmla="*/ 290 h 313"/>
                  <a:gd name="T96" fmla="*/ 26 w 535"/>
                  <a:gd name="T97" fmla="*/ 298 h 313"/>
                  <a:gd name="T98" fmla="*/ 0 w 535"/>
                  <a:gd name="T99" fmla="*/ 312 h 313"/>
                  <a:gd name="T100" fmla="*/ 0 w 535"/>
                  <a:gd name="T101" fmla="*/ 188 h 3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5"/>
                  <a:gd name="T154" fmla="*/ 0 h 313"/>
                  <a:gd name="T155" fmla="*/ 535 w 535"/>
                  <a:gd name="T156" fmla="*/ 313 h 3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5" h="313">
                    <a:moveTo>
                      <a:pt x="0" y="188"/>
                    </a:moveTo>
                    <a:lnTo>
                      <a:pt x="52" y="176"/>
                    </a:lnTo>
                    <a:lnTo>
                      <a:pt x="88" y="170"/>
                    </a:lnTo>
                    <a:lnTo>
                      <a:pt x="124" y="162"/>
                    </a:lnTo>
                    <a:lnTo>
                      <a:pt x="168" y="152"/>
                    </a:lnTo>
                    <a:lnTo>
                      <a:pt x="208" y="146"/>
                    </a:lnTo>
                    <a:lnTo>
                      <a:pt x="244" y="140"/>
                    </a:lnTo>
                    <a:lnTo>
                      <a:pt x="296" y="122"/>
                    </a:lnTo>
                    <a:lnTo>
                      <a:pt x="334" y="116"/>
                    </a:lnTo>
                    <a:lnTo>
                      <a:pt x="354" y="104"/>
                    </a:lnTo>
                    <a:lnTo>
                      <a:pt x="384" y="94"/>
                    </a:lnTo>
                    <a:lnTo>
                      <a:pt x="408" y="88"/>
                    </a:lnTo>
                    <a:lnTo>
                      <a:pt x="422" y="74"/>
                    </a:lnTo>
                    <a:lnTo>
                      <a:pt x="436" y="58"/>
                    </a:lnTo>
                    <a:lnTo>
                      <a:pt x="454" y="36"/>
                    </a:lnTo>
                    <a:lnTo>
                      <a:pt x="462" y="14"/>
                    </a:lnTo>
                    <a:lnTo>
                      <a:pt x="474" y="0"/>
                    </a:lnTo>
                    <a:lnTo>
                      <a:pt x="490" y="2"/>
                    </a:lnTo>
                    <a:lnTo>
                      <a:pt x="494" y="20"/>
                    </a:lnTo>
                    <a:lnTo>
                      <a:pt x="502" y="30"/>
                    </a:lnTo>
                    <a:lnTo>
                      <a:pt x="502" y="42"/>
                    </a:lnTo>
                    <a:lnTo>
                      <a:pt x="498" y="62"/>
                    </a:lnTo>
                    <a:lnTo>
                      <a:pt x="500" y="84"/>
                    </a:lnTo>
                    <a:lnTo>
                      <a:pt x="516" y="106"/>
                    </a:lnTo>
                    <a:lnTo>
                      <a:pt x="532" y="132"/>
                    </a:lnTo>
                    <a:lnTo>
                      <a:pt x="534" y="146"/>
                    </a:lnTo>
                    <a:lnTo>
                      <a:pt x="522" y="148"/>
                    </a:lnTo>
                    <a:lnTo>
                      <a:pt x="500" y="154"/>
                    </a:lnTo>
                    <a:lnTo>
                      <a:pt x="474" y="158"/>
                    </a:lnTo>
                    <a:lnTo>
                      <a:pt x="454" y="160"/>
                    </a:lnTo>
                    <a:lnTo>
                      <a:pt x="446" y="160"/>
                    </a:lnTo>
                    <a:lnTo>
                      <a:pt x="426" y="162"/>
                    </a:lnTo>
                    <a:lnTo>
                      <a:pt x="406" y="172"/>
                    </a:lnTo>
                    <a:lnTo>
                      <a:pt x="392" y="176"/>
                    </a:lnTo>
                    <a:lnTo>
                      <a:pt x="374" y="186"/>
                    </a:lnTo>
                    <a:lnTo>
                      <a:pt x="342" y="194"/>
                    </a:lnTo>
                    <a:lnTo>
                      <a:pt x="320" y="202"/>
                    </a:lnTo>
                    <a:lnTo>
                      <a:pt x="286" y="218"/>
                    </a:lnTo>
                    <a:lnTo>
                      <a:pt x="264" y="226"/>
                    </a:lnTo>
                    <a:lnTo>
                      <a:pt x="246" y="230"/>
                    </a:lnTo>
                    <a:lnTo>
                      <a:pt x="222" y="234"/>
                    </a:lnTo>
                    <a:lnTo>
                      <a:pt x="180" y="244"/>
                    </a:lnTo>
                    <a:lnTo>
                      <a:pt x="162" y="250"/>
                    </a:lnTo>
                    <a:lnTo>
                      <a:pt x="146" y="258"/>
                    </a:lnTo>
                    <a:lnTo>
                      <a:pt x="124" y="266"/>
                    </a:lnTo>
                    <a:lnTo>
                      <a:pt x="104" y="274"/>
                    </a:lnTo>
                    <a:lnTo>
                      <a:pt x="84" y="278"/>
                    </a:lnTo>
                    <a:lnTo>
                      <a:pt x="56" y="290"/>
                    </a:lnTo>
                    <a:lnTo>
                      <a:pt x="26" y="298"/>
                    </a:lnTo>
                    <a:lnTo>
                      <a:pt x="0" y="312"/>
                    </a:lnTo>
                    <a:lnTo>
                      <a:pt x="0" y="188"/>
                    </a:lnTo>
                  </a:path>
                </a:pathLst>
              </a:custGeom>
              <a:solidFill>
                <a:srgbClr val="438E00"/>
              </a:solidFill>
              <a:ln w="12700" cap="rnd" cmpd="sng">
                <a:solidFill>
                  <a:srgbClr val="438E00"/>
                </a:solidFill>
                <a:prstDash val="solid"/>
                <a:round/>
                <a:headEnd/>
                <a:tailEnd/>
              </a:ln>
            </p:spPr>
            <p:txBody>
              <a:bodyPr/>
              <a:lstStyle/>
              <a:p>
                <a:endParaRPr lang="en-US"/>
              </a:p>
            </p:txBody>
          </p:sp>
          <p:sp>
            <p:nvSpPr>
              <p:cNvPr id="46106" name="Freeform 27"/>
              <p:cNvSpPr>
                <a:spLocks/>
              </p:cNvSpPr>
              <p:nvPr/>
            </p:nvSpPr>
            <p:spPr bwMode="auto">
              <a:xfrm>
                <a:off x="3756" y="2312"/>
                <a:ext cx="1405" cy="497"/>
              </a:xfrm>
              <a:custGeom>
                <a:avLst/>
                <a:gdLst>
                  <a:gd name="T0" fmla="*/ 0 w 1405"/>
                  <a:gd name="T1" fmla="*/ 192 h 497"/>
                  <a:gd name="T2" fmla="*/ 96 w 1405"/>
                  <a:gd name="T3" fmla="*/ 242 h 497"/>
                  <a:gd name="T4" fmla="*/ 194 w 1405"/>
                  <a:gd name="T5" fmla="*/ 300 h 497"/>
                  <a:gd name="T6" fmla="*/ 282 w 1405"/>
                  <a:gd name="T7" fmla="*/ 344 h 497"/>
                  <a:gd name="T8" fmla="*/ 388 w 1405"/>
                  <a:gd name="T9" fmla="*/ 376 h 497"/>
                  <a:gd name="T10" fmla="*/ 486 w 1405"/>
                  <a:gd name="T11" fmla="*/ 412 h 497"/>
                  <a:gd name="T12" fmla="*/ 574 w 1405"/>
                  <a:gd name="T13" fmla="*/ 442 h 497"/>
                  <a:gd name="T14" fmla="*/ 718 w 1405"/>
                  <a:gd name="T15" fmla="*/ 486 h 497"/>
                  <a:gd name="T16" fmla="*/ 770 w 1405"/>
                  <a:gd name="T17" fmla="*/ 486 h 497"/>
                  <a:gd name="T18" fmla="*/ 814 w 1405"/>
                  <a:gd name="T19" fmla="*/ 496 h 497"/>
                  <a:gd name="T20" fmla="*/ 852 w 1405"/>
                  <a:gd name="T21" fmla="*/ 492 h 497"/>
                  <a:gd name="T22" fmla="*/ 960 w 1405"/>
                  <a:gd name="T23" fmla="*/ 488 h 497"/>
                  <a:gd name="T24" fmla="*/ 1114 w 1405"/>
                  <a:gd name="T25" fmla="*/ 478 h 497"/>
                  <a:gd name="T26" fmla="*/ 1270 w 1405"/>
                  <a:gd name="T27" fmla="*/ 460 h 497"/>
                  <a:gd name="T28" fmla="*/ 1360 w 1405"/>
                  <a:gd name="T29" fmla="*/ 426 h 497"/>
                  <a:gd name="T30" fmla="*/ 1404 w 1405"/>
                  <a:gd name="T31" fmla="*/ 216 h 497"/>
                  <a:gd name="T32" fmla="*/ 1336 w 1405"/>
                  <a:gd name="T33" fmla="*/ 266 h 497"/>
                  <a:gd name="T34" fmla="*/ 1234 w 1405"/>
                  <a:gd name="T35" fmla="*/ 320 h 497"/>
                  <a:gd name="T36" fmla="*/ 1144 w 1405"/>
                  <a:gd name="T37" fmla="*/ 308 h 497"/>
                  <a:gd name="T38" fmla="*/ 1080 w 1405"/>
                  <a:gd name="T39" fmla="*/ 294 h 497"/>
                  <a:gd name="T40" fmla="*/ 986 w 1405"/>
                  <a:gd name="T41" fmla="*/ 316 h 497"/>
                  <a:gd name="T42" fmla="*/ 884 w 1405"/>
                  <a:gd name="T43" fmla="*/ 298 h 497"/>
                  <a:gd name="T44" fmla="*/ 788 w 1405"/>
                  <a:gd name="T45" fmla="*/ 270 h 497"/>
                  <a:gd name="T46" fmla="*/ 614 w 1405"/>
                  <a:gd name="T47" fmla="*/ 190 h 497"/>
                  <a:gd name="T48" fmla="*/ 584 w 1405"/>
                  <a:gd name="T49" fmla="*/ 158 h 497"/>
                  <a:gd name="T50" fmla="*/ 616 w 1405"/>
                  <a:gd name="T51" fmla="*/ 132 h 497"/>
                  <a:gd name="T52" fmla="*/ 594 w 1405"/>
                  <a:gd name="T53" fmla="*/ 10 h 497"/>
                  <a:gd name="T54" fmla="*/ 472 w 1405"/>
                  <a:gd name="T55" fmla="*/ 84 h 497"/>
                  <a:gd name="T56" fmla="*/ 348 w 1405"/>
                  <a:gd name="T57" fmla="*/ 132 h 497"/>
                  <a:gd name="T58" fmla="*/ 184 w 1405"/>
                  <a:gd name="T59" fmla="*/ 102 h 497"/>
                  <a:gd name="T60" fmla="*/ 74 w 1405"/>
                  <a:gd name="T61" fmla="*/ 56 h 497"/>
                  <a:gd name="T62" fmla="*/ 0 w 1405"/>
                  <a:gd name="T63" fmla="*/ 28 h 4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05"/>
                  <a:gd name="T97" fmla="*/ 0 h 497"/>
                  <a:gd name="T98" fmla="*/ 1405 w 1405"/>
                  <a:gd name="T99" fmla="*/ 497 h 4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05" h="497">
                    <a:moveTo>
                      <a:pt x="0" y="28"/>
                    </a:moveTo>
                    <a:lnTo>
                      <a:pt x="0" y="192"/>
                    </a:lnTo>
                    <a:lnTo>
                      <a:pt x="46" y="218"/>
                    </a:lnTo>
                    <a:lnTo>
                      <a:pt x="96" y="242"/>
                    </a:lnTo>
                    <a:lnTo>
                      <a:pt x="142" y="272"/>
                    </a:lnTo>
                    <a:lnTo>
                      <a:pt x="194" y="300"/>
                    </a:lnTo>
                    <a:lnTo>
                      <a:pt x="228" y="314"/>
                    </a:lnTo>
                    <a:lnTo>
                      <a:pt x="282" y="344"/>
                    </a:lnTo>
                    <a:lnTo>
                      <a:pt x="340" y="360"/>
                    </a:lnTo>
                    <a:lnTo>
                      <a:pt x="388" y="376"/>
                    </a:lnTo>
                    <a:lnTo>
                      <a:pt x="454" y="394"/>
                    </a:lnTo>
                    <a:lnTo>
                      <a:pt x="486" y="412"/>
                    </a:lnTo>
                    <a:lnTo>
                      <a:pt x="534" y="430"/>
                    </a:lnTo>
                    <a:lnTo>
                      <a:pt x="574" y="442"/>
                    </a:lnTo>
                    <a:lnTo>
                      <a:pt x="614" y="458"/>
                    </a:lnTo>
                    <a:lnTo>
                      <a:pt x="718" y="486"/>
                    </a:lnTo>
                    <a:lnTo>
                      <a:pt x="744" y="486"/>
                    </a:lnTo>
                    <a:lnTo>
                      <a:pt x="770" y="486"/>
                    </a:lnTo>
                    <a:lnTo>
                      <a:pt x="792" y="490"/>
                    </a:lnTo>
                    <a:lnTo>
                      <a:pt x="814" y="496"/>
                    </a:lnTo>
                    <a:lnTo>
                      <a:pt x="830" y="492"/>
                    </a:lnTo>
                    <a:lnTo>
                      <a:pt x="852" y="492"/>
                    </a:lnTo>
                    <a:lnTo>
                      <a:pt x="878" y="488"/>
                    </a:lnTo>
                    <a:lnTo>
                      <a:pt x="960" y="488"/>
                    </a:lnTo>
                    <a:lnTo>
                      <a:pt x="1052" y="478"/>
                    </a:lnTo>
                    <a:lnTo>
                      <a:pt x="1114" y="478"/>
                    </a:lnTo>
                    <a:lnTo>
                      <a:pt x="1210" y="472"/>
                    </a:lnTo>
                    <a:lnTo>
                      <a:pt x="1270" y="460"/>
                    </a:lnTo>
                    <a:lnTo>
                      <a:pt x="1320" y="442"/>
                    </a:lnTo>
                    <a:lnTo>
                      <a:pt x="1360" y="426"/>
                    </a:lnTo>
                    <a:lnTo>
                      <a:pt x="1404" y="396"/>
                    </a:lnTo>
                    <a:lnTo>
                      <a:pt x="1404" y="216"/>
                    </a:lnTo>
                    <a:lnTo>
                      <a:pt x="1370" y="244"/>
                    </a:lnTo>
                    <a:lnTo>
                      <a:pt x="1336" y="266"/>
                    </a:lnTo>
                    <a:lnTo>
                      <a:pt x="1302" y="290"/>
                    </a:lnTo>
                    <a:lnTo>
                      <a:pt x="1234" y="320"/>
                    </a:lnTo>
                    <a:lnTo>
                      <a:pt x="1192" y="322"/>
                    </a:lnTo>
                    <a:lnTo>
                      <a:pt x="1144" y="308"/>
                    </a:lnTo>
                    <a:lnTo>
                      <a:pt x="1112" y="296"/>
                    </a:lnTo>
                    <a:lnTo>
                      <a:pt x="1080" y="294"/>
                    </a:lnTo>
                    <a:lnTo>
                      <a:pt x="1036" y="304"/>
                    </a:lnTo>
                    <a:lnTo>
                      <a:pt x="986" y="316"/>
                    </a:lnTo>
                    <a:lnTo>
                      <a:pt x="940" y="318"/>
                    </a:lnTo>
                    <a:lnTo>
                      <a:pt x="884" y="298"/>
                    </a:lnTo>
                    <a:lnTo>
                      <a:pt x="836" y="288"/>
                    </a:lnTo>
                    <a:lnTo>
                      <a:pt x="788" y="270"/>
                    </a:lnTo>
                    <a:lnTo>
                      <a:pt x="714" y="236"/>
                    </a:lnTo>
                    <a:lnTo>
                      <a:pt x="614" y="190"/>
                    </a:lnTo>
                    <a:lnTo>
                      <a:pt x="592" y="176"/>
                    </a:lnTo>
                    <a:lnTo>
                      <a:pt x="584" y="158"/>
                    </a:lnTo>
                    <a:lnTo>
                      <a:pt x="598" y="138"/>
                    </a:lnTo>
                    <a:lnTo>
                      <a:pt x="616" y="132"/>
                    </a:lnTo>
                    <a:lnTo>
                      <a:pt x="616" y="0"/>
                    </a:lnTo>
                    <a:lnTo>
                      <a:pt x="594" y="10"/>
                    </a:lnTo>
                    <a:lnTo>
                      <a:pt x="538" y="40"/>
                    </a:lnTo>
                    <a:lnTo>
                      <a:pt x="472" y="84"/>
                    </a:lnTo>
                    <a:lnTo>
                      <a:pt x="422" y="122"/>
                    </a:lnTo>
                    <a:lnTo>
                      <a:pt x="348" y="132"/>
                    </a:lnTo>
                    <a:lnTo>
                      <a:pt x="280" y="128"/>
                    </a:lnTo>
                    <a:lnTo>
                      <a:pt x="184" y="102"/>
                    </a:lnTo>
                    <a:lnTo>
                      <a:pt x="128" y="82"/>
                    </a:lnTo>
                    <a:lnTo>
                      <a:pt x="74" y="56"/>
                    </a:lnTo>
                    <a:lnTo>
                      <a:pt x="28" y="38"/>
                    </a:lnTo>
                    <a:lnTo>
                      <a:pt x="0" y="28"/>
                    </a:lnTo>
                  </a:path>
                </a:pathLst>
              </a:custGeom>
              <a:solidFill>
                <a:srgbClr val="438E00"/>
              </a:solidFill>
              <a:ln w="12700" cap="rnd" cmpd="sng">
                <a:solidFill>
                  <a:srgbClr val="438E00"/>
                </a:solidFill>
                <a:prstDash val="solid"/>
                <a:round/>
                <a:headEnd/>
                <a:tailEnd/>
              </a:ln>
            </p:spPr>
            <p:txBody>
              <a:bodyPr/>
              <a:lstStyle/>
              <a:p>
                <a:endParaRPr lang="en-US"/>
              </a:p>
            </p:txBody>
          </p:sp>
          <p:sp>
            <p:nvSpPr>
              <p:cNvPr id="46107" name="Freeform 28"/>
              <p:cNvSpPr>
                <a:spLocks/>
              </p:cNvSpPr>
              <p:nvPr/>
            </p:nvSpPr>
            <p:spPr bwMode="auto">
              <a:xfrm>
                <a:off x="3754" y="2364"/>
                <a:ext cx="1407" cy="393"/>
              </a:xfrm>
              <a:custGeom>
                <a:avLst/>
                <a:gdLst>
                  <a:gd name="T0" fmla="*/ 2 w 1407"/>
                  <a:gd name="T1" fmla="*/ 0 h 393"/>
                  <a:gd name="T2" fmla="*/ 170 w 1407"/>
                  <a:gd name="T3" fmla="*/ 80 h 393"/>
                  <a:gd name="T4" fmla="*/ 312 w 1407"/>
                  <a:gd name="T5" fmla="*/ 132 h 393"/>
                  <a:gd name="T6" fmla="*/ 358 w 1407"/>
                  <a:gd name="T7" fmla="*/ 128 h 393"/>
                  <a:gd name="T8" fmla="*/ 388 w 1407"/>
                  <a:gd name="T9" fmla="*/ 116 h 393"/>
                  <a:gd name="T10" fmla="*/ 512 w 1407"/>
                  <a:gd name="T11" fmla="*/ 104 h 393"/>
                  <a:gd name="T12" fmla="*/ 528 w 1407"/>
                  <a:gd name="T13" fmla="*/ 138 h 393"/>
                  <a:gd name="T14" fmla="*/ 548 w 1407"/>
                  <a:gd name="T15" fmla="*/ 162 h 393"/>
                  <a:gd name="T16" fmla="*/ 618 w 1407"/>
                  <a:gd name="T17" fmla="*/ 200 h 393"/>
                  <a:gd name="T18" fmla="*/ 834 w 1407"/>
                  <a:gd name="T19" fmla="*/ 280 h 393"/>
                  <a:gd name="T20" fmla="*/ 918 w 1407"/>
                  <a:gd name="T21" fmla="*/ 292 h 393"/>
                  <a:gd name="T22" fmla="*/ 998 w 1407"/>
                  <a:gd name="T23" fmla="*/ 296 h 393"/>
                  <a:gd name="T24" fmla="*/ 1066 w 1407"/>
                  <a:gd name="T25" fmla="*/ 300 h 393"/>
                  <a:gd name="T26" fmla="*/ 1142 w 1407"/>
                  <a:gd name="T27" fmla="*/ 312 h 393"/>
                  <a:gd name="T28" fmla="*/ 1210 w 1407"/>
                  <a:gd name="T29" fmla="*/ 308 h 393"/>
                  <a:gd name="T30" fmla="*/ 1262 w 1407"/>
                  <a:gd name="T31" fmla="*/ 296 h 393"/>
                  <a:gd name="T32" fmla="*/ 1310 w 1407"/>
                  <a:gd name="T33" fmla="*/ 276 h 393"/>
                  <a:gd name="T34" fmla="*/ 1362 w 1407"/>
                  <a:gd name="T35" fmla="*/ 244 h 393"/>
                  <a:gd name="T36" fmla="*/ 1406 w 1407"/>
                  <a:gd name="T37" fmla="*/ 208 h 393"/>
                  <a:gd name="T38" fmla="*/ 1406 w 1407"/>
                  <a:gd name="T39" fmla="*/ 320 h 393"/>
                  <a:gd name="T40" fmla="*/ 1370 w 1407"/>
                  <a:gd name="T41" fmla="*/ 340 h 393"/>
                  <a:gd name="T42" fmla="*/ 1326 w 1407"/>
                  <a:gd name="T43" fmla="*/ 360 h 393"/>
                  <a:gd name="T44" fmla="*/ 1270 w 1407"/>
                  <a:gd name="T45" fmla="*/ 380 h 393"/>
                  <a:gd name="T46" fmla="*/ 1202 w 1407"/>
                  <a:gd name="T47" fmla="*/ 392 h 393"/>
                  <a:gd name="T48" fmla="*/ 1126 w 1407"/>
                  <a:gd name="T49" fmla="*/ 384 h 393"/>
                  <a:gd name="T50" fmla="*/ 1050 w 1407"/>
                  <a:gd name="T51" fmla="*/ 372 h 393"/>
                  <a:gd name="T52" fmla="*/ 988 w 1407"/>
                  <a:gd name="T53" fmla="*/ 386 h 393"/>
                  <a:gd name="T54" fmla="*/ 922 w 1407"/>
                  <a:gd name="T55" fmla="*/ 382 h 393"/>
                  <a:gd name="T56" fmla="*/ 842 w 1407"/>
                  <a:gd name="T57" fmla="*/ 378 h 393"/>
                  <a:gd name="T58" fmla="*/ 770 w 1407"/>
                  <a:gd name="T59" fmla="*/ 370 h 393"/>
                  <a:gd name="T60" fmla="*/ 718 w 1407"/>
                  <a:gd name="T61" fmla="*/ 360 h 393"/>
                  <a:gd name="T62" fmla="*/ 618 w 1407"/>
                  <a:gd name="T63" fmla="*/ 338 h 393"/>
                  <a:gd name="T64" fmla="*/ 484 w 1407"/>
                  <a:gd name="T65" fmla="*/ 298 h 393"/>
                  <a:gd name="T66" fmla="*/ 412 w 1407"/>
                  <a:gd name="T67" fmla="*/ 280 h 393"/>
                  <a:gd name="T68" fmla="*/ 326 w 1407"/>
                  <a:gd name="T69" fmla="*/ 246 h 393"/>
                  <a:gd name="T70" fmla="*/ 242 w 1407"/>
                  <a:gd name="T71" fmla="*/ 214 h 393"/>
                  <a:gd name="T72" fmla="*/ 160 w 1407"/>
                  <a:gd name="T73" fmla="*/ 166 h 393"/>
                  <a:gd name="T74" fmla="*/ 0 w 1407"/>
                  <a:gd name="T75" fmla="*/ 90 h 393"/>
                  <a:gd name="T76" fmla="*/ 2 w 1407"/>
                  <a:gd name="T77" fmla="*/ 0 h 39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07"/>
                  <a:gd name="T118" fmla="*/ 0 h 393"/>
                  <a:gd name="T119" fmla="*/ 1407 w 1407"/>
                  <a:gd name="T120" fmla="*/ 393 h 39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07" h="393">
                    <a:moveTo>
                      <a:pt x="2" y="0"/>
                    </a:moveTo>
                    <a:lnTo>
                      <a:pt x="170" y="80"/>
                    </a:lnTo>
                    <a:lnTo>
                      <a:pt x="312" y="132"/>
                    </a:lnTo>
                    <a:lnTo>
                      <a:pt x="358" y="128"/>
                    </a:lnTo>
                    <a:lnTo>
                      <a:pt x="388" y="116"/>
                    </a:lnTo>
                    <a:lnTo>
                      <a:pt x="512" y="104"/>
                    </a:lnTo>
                    <a:lnTo>
                      <a:pt x="528" y="138"/>
                    </a:lnTo>
                    <a:lnTo>
                      <a:pt x="548" y="162"/>
                    </a:lnTo>
                    <a:lnTo>
                      <a:pt x="618" y="200"/>
                    </a:lnTo>
                    <a:lnTo>
                      <a:pt x="834" y="280"/>
                    </a:lnTo>
                    <a:lnTo>
                      <a:pt x="918" y="292"/>
                    </a:lnTo>
                    <a:lnTo>
                      <a:pt x="998" y="296"/>
                    </a:lnTo>
                    <a:lnTo>
                      <a:pt x="1066" y="300"/>
                    </a:lnTo>
                    <a:lnTo>
                      <a:pt x="1142" y="312"/>
                    </a:lnTo>
                    <a:lnTo>
                      <a:pt x="1210" y="308"/>
                    </a:lnTo>
                    <a:lnTo>
                      <a:pt x="1262" y="296"/>
                    </a:lnTo>
                    <a:lnTo>
                      <a:pt x="1310" y="276"/>
                    </a:lnTo>
                    <a:lnTo>
                      <a:pt x="1362" y="244"/>
                    </a:lnTo>
                    <a:lnTo>
                      <a:pt x="1406" y="208"/>
                    </a:lnTo>
                    <a:lnTo>
                      <a:pt x="1406" y="320"/>
                    </a:lnTo>
                    <a:lnTo>
                      <a:pt x="1370" y="340"/>
                    </a:lnTo>
                    <a:lnTo>
                      <a:pt x="1326" y="360"/>
                    </a:lnTo>
                    <a:lnTo>
                      <a:pt x="1270" y="380"/>
                    </a:lnTo>
                    <a:lnTo>
                      <a:pt x="1202" y="392"/>
                    </a:lnTo>
                    <a:lnTo>
                      <a:pt x="1126" y="384"/>
                    </a:lnTo>
                    <a:lnTo>
                      <a:pt x="1050" y="372"/>
                    </a:lnTo>
                    <a:lnTo>
                      <a:pt x="988" y="386"/>
                    </a:lnTo>
                    <a:lnTo>
                      <a:pt x="922" y="382"/>
                    </a:lnTo>
                    <a:lnTo>
                      <a:pt x="842" y="378"/>
                    </a:lnTo>
                    <a:lnTo>
                      <a:pt x="770" y="370"/>
                    </a:lnTo>
                    <a:lnTo>
                      <a:pt x="718" y="360"/>
                    </a:lnTo>
                    <a:lnTo>
                      <a:pt x="618" y="338"/>
                    </a:lnTo>
                    <a:lnTo>
                      <a:pt x="484" y="298"/>
                    </a:lnTo>
                    <a:lnTo>
                      <a:pt x="412" y="280"/>
                    </a:lnTo>
                    <a:lnTo>
                      <a:pt x="326" y="246"/>
                    </a:lnTo>
                    <a:lnTo>
                      <a:pt x="242" y="214"/>
                    </a:lnTo>
                    <a:lnTo>
                      <a:pt x="160" y="166"/>
                    </a:lnTo>
                    <a:lnTo>
                      <a:pt x="0" y="90"/>
                    </a:lnTo>
                    <a:lnTo>
                      <a:pt x="2" y="0"/>
                    </a:lnTo>
                  </a:path>
                </a:pathLst>
              </a:custGeom>
              <a:solidFill>
                <a:schemeClr val="accent1"/>
              </a:solidFill>
              <a:ln w="12700" cap="rnd" cmpd="sng">
                <a:solidFill>
                  <a:schemeClr val="accent1"/>
                </a:solidFill>
                <a:prstDash val="solid"/>
                <a:round/>
                <a:headEnd/>
                <a:tailEnd/>
              </a:ln>
            </p:spPr>
            <p:txBody>
              <a:bodyPr/>
              <a:lstStyle/>
              <a:p>
                <a:endParaRPr lang="en-US"/>
              </a:p>
            </p:txBody>
          </p:sp>
          <p:sp>
            <p:nvSpPr>
              <p:cNvPr id="46108" name="Freeform 29"/>
              <p:cNvSpPr>
                <a:spLocks/>
              </p:cNvSpPr>
              <p:nvPr/>
            </p:nvSpPr>
            <p:spPr bwMode="auto">
              <a:xfrm>
                <a:off x="4136" y="2174"/>
                <a:ext cx="811" cy="327"/>
              </a:xfrm>
              <a:custGeom>
                <a:avLst/>
                <a:gdLst>
                  <a:gd name="T0" fmla="*/ 810 w 811"/>
                  <a:gd name="T1" fmla="*/ 0 h 327"/>
                  <a:gd name="T2" fmla="*/ 798 w 811"/>
                  <a:gd name="T3" fmla="*/ 10 h 327"/>
                  <a:gd name="T4" fmla="*/ 788 w 811"/>
                  <a:gd name="T5" fmla="*/ 26 h 327"/>
                  <a:gd name="T6" fmla="*/ 760 w 811"/>
                  <a:gd name="T7" fmla="*/ 38 h 327"/>
                  <a:gd name="T8" fmla="*/ 676 w 811"/>
                  <a:gd name="T9" fmla="*/ 68 h 327"/>
                  <a:gd name="T10" fmla="*/ 608 w 811"/>
                  <a:gd name="T11" fmla="*/ 86 h 327"/>
                  <a:gd name="T12" fmla="*/ 538 w 811"/>
                  <a:gd name="T13" fmla="*/ 102 h 327"/>
                  <a:gd name="T14" fmla="*/ 456 w 811"/>
                  <a:gd name="T15" fmla="*/ 122 h 327"/>
                  <a:gd name="T16" fmla="*/ 394 w 811"/>
                  <a:gd name="T17" fmla="*/ 142 h 327"/>
                  <a:gd name="T18" fmla="*/ 334 w 811"/>
                  <a:gd name="T19" fmla="*/ 156 h 327"/>
                  <a:gd name="T20" fmla="*/ 236 w 811"/>
                  <a:gd name="T21" fmla="*/ 186 h 327"/>
                  <a:gd name="T22" fmla="*/ 218 w 811"/>
                  <a:gd name="T23" fmla="*/ 194 h 327"/>
                  <a:gd name="T24" fmla="*/ 208 w 811"/>
                  <a:gd name="T25" fmla="*/ 200 h 327"/>
                  <a:gd name="T26" fmla="*/ 194 w 811"/>
                  <a:gd name="T27" fmla="*/ 208 h 327"/>
                  <a:gd name="T28" fmla="*/ 180 w 811"/>
                  <a:gd name="T29" fmla="*/ 218 h 327"/>
                  <a:gd name="T30" fmla="*/ 162 w 811"/>
                  <a:gd name="T31" fmla="*/ 230 h 327"/>
                  <a:gd name="T32" fmla="*/ 140 w 811"/>
                  <a:gd name="T33" fmla="*/ 244 h 327"/>
                  <a:gd name="T34" fmla="*/ 116 w 811"/>
                  <a:gd name="T35" fmla="*/ 264 h 327"/>
                  <a:gd name="T36" fmla="*/ 86 w 811"/>
                  <a:gd name="T37" fmla="*/ 282 h 327"/>
                  <a:gd name="T38" fmla="*/ 54 w 811"/>
                  <a:gd name="T39" fmla="*/ 298 h 327"/>
                  <a:gd name="T40" fmla="*/ 26 w 811"/>
                  <a:gd name="T41" fmla="*/ 310 h 327"/>
                  <a:gd name="T42" fmla="*/ 8 w 811"/>
                  <a:gd name="T43" fmla="*/ 310 h 327"/>
                  <a:gd name="T44" fmla="*/ 0 w 811"/>
                  <a:gd name="T45" fmla="*/ 318 h 327"/>
                  <a:gd name="T46" fmla="*/ 56 w 811"/>
                  <a:gd name="T47" fmla="*/ 326 h 327"/>
                  <a:gd name="T48" fmla="*/ 100 w 811"/>
                  <a:gd name="T49" fmla="*/ 310 h 327"/>
                  <a:gd name="T50" fmla="*/ 132 w 811"/>
                  <a:gd name="T51" fmla="*/ 294 h 327"/>
                  <a:gd name="T52" fmla="*/ 168 w 811"/>
                  <a:gd name="T53" fmla="*/ 268 h 327"/>
                  <a:gd name="T54" fmla="*/ 188 w 811"/>
                  <a:gd name="T55" fmla="*/ 254 h 327"/>
                  <a:gd name="T56" fmla="*/ 210 w 811"/>
                  <a:gd name="T57" fmla="*/ 230 h 327"/>
                  <a:gd name="T58" fmla="*/ 234 w 811"/>
                  <a:gd name="T59" fmla="*/ 216 h 327"/>
                  <a:gd name="T60" fmla="*/ 332 w 811"/>
                  <a:gd name="T61" fmla="*/ 180 h 327"/>
                  <a:gd name="T62" fmla="*/ 360 w 811"/>
                  <a:gd name="T63" fmla="*/ 172 h 327"/>
                  <a:gd name="T64" fmla="*/ 384 w 811"/>
                  <a:gd name="T65" fmla="*/ 162 h 327"/>
                  <a:gd name="T66" fmla="*/ 408 w 811"/>
                  <a:gd name="T67" fmla="*/ 154 h 327"/>
                  <a:gd name="T68" fmla="*/ 430 w 811"/>
                  <a:gd name="T69" fmla="*/ 144 h 327"/>
                  <a:gd name="T70" fmla="*/ 450 w 811"/>
                  <a:gd name="T71" fmla="*/ 138 h 327"/>
                  <a:gd name="T72" fmla="*/ 470 w 811"/>
                  <a:gd name="T73" fmla="*/ 130 h 327"/>
                  <a:gd name="T74" fmla="*/ 496 w 811"/>
                  <a:gd name="T75" fmla="*/ 122 h 327"/>
                  <a:gd name="T76" fmla="*/ 536 w 811"/>
                  <a:gd name="T77" fmla="*/ 112 h 327"/>
                  <a:gd name="T78" fmla="*/ 602 w 811"/>
                  <a:gd name="T79" fmla="*/ 94 h 327"/>
                  <a:gd name="T80" fmla="*/ 662 w 811"/>
                  <a:gd name="T81" fmla="*/ 78 h 327"/>
                  <a:gd name="T82" fmla="*/ 706 w 811"/>
                  <a:gd name="T83" fmla="*/ 64 h 327"/>
                  <a:gd name="T84" fmla="*/ 744 w 811"/>
                  <a:gd name="T85" fmla="*/ 48 h 327"/>
                  <a:gd name="T86" fmla="*/ 772 w 811"/>
                  <a:gd name="T87" fmla="*/ 40 h 327"/>
                  <a:gd name="T88" fmla="*/ 800 w 811"/>
                  <a:gd name="T89" fmla="*/ 22 h 327"/>
                  <a:gd name="T90" fmla="*/ 810 w 811"/>
                  <a:gd name="T91" fmla="*/ 0 h 32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11"/>
                  <a:gd name="T139" fmla="*/ 0 h 327"/>
                  <a:gd name="T140" fmla="*/ 811 w 811"/>
                  <a:gd name="T141" fmla="*/ 327 h 32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11" h="327">
                    <a:moveTo>
                      <a:pt x="810" y="0"/>
                    </a:moveTo>
                    <a:lnTo>
                      <a:pt x="798" y="10"/>
                    </a:lnTo>
                    <a:lnTo>
                      <a:pt x="788" y="26"/>
                    </a:lnTo>
                    <a:lnTo>
                      <a:pt x="760" y="38"/>
                    </a:lnTo>
                    <a:lnTo>
                      <a:pt x="676" y="68"/>
                    </a:lnTo>
                    <a:lnTo>
                      <a:pt x="608" y="86"/>
                    </a:lnTo>
                    <a:lnTo>
                      <a:pt x="538" y="102"/>
                    </a:lnTo>
                    <a:lnTo>
                      <a:pt x="456" y="122"/>
                    </a:lnTo>
                    <a:lnTo>
                      <a:pt x="394" y="142"/>
                    </a:lnTo>
                    <a:lnTo>
                      <a:pt x="334" y="156"/>
                    </a:lnTo>
                    <a:lnTo>
                      <a:pt x="236" y="186"/>
                    </a:lnTo>
                    <a:lnTo>
                      <a:pt x="218" y="194"/>
                    </a:lnTo>
                    <a:lnTo>
                      <a:pt x="208" y="200"/>
                    </a:lnTo>
                    <a:lnTo>
                      <a:pt x="194" y="208"/>
                    </a:lnTo>
                    <a:lnTo>
                      <a:pt x="180" y="218"/>
                    </a:lnTo>
                    <a:lnTo>
                      <a:pt x="162" y="230"/>
                    </a:lnTo>
                    <a:lnTo>
                      <a:pt x="140" y="244"/>
                    </a:lnTo>
                    <a:lnTo>
                      <a:pt x="116" y="264"/>
                    </a:lnTo>
                    <a:lnTo>
                      <a:pt x="86" y="282"/>
                    </a:lnTo>
                    <a:lnTo>
                      <a:pt x="54" y="298"/>
                    </a:lnTo>
                    <a:lnTo>
                      <a:pt x="26" y="310"/>
                    </a:lnTo>
                    <a:lnTo>
                      <a:pt x="8" y="310"/>
                    </a:lnTo>
                    <a:lnTo>
                      <a:pt x="0" y="318"/>
                    </a:lnTo>
                    <a:lnTo>
                      <a:pt x="56" y="326"/>
                    </a:lnTo>
                    <a:lnTo>
                      <a:pt x="100" y="310"/>
                    </a:lnTo>
                    <a:lnTo>
                      <a:pt x="132" y="294"/>
                    </a:lnTo>
                    <a:lnTo>
                      <a:pt x="168" y="268"/>
                    </a:lnTo>
                    <a:lnTo>
                      <a:pt x="188" y="254"/>
                    </a:lnTo>
                    <a:lnTo>
                      <a:pt x="210" y="230"/>
                    </a:lnTo>
                    <a:lnTo>
                      <a:pt x="234" y="216"/>
                    </a:lnTo>
                    <a:lnTo>
                      <a:pt x="332" y="180"/>
                    </a:lnTo>
                    <a:lnTo>
                      <a:pt x="360" y="172"/>
                    </a:lnTo>
                    <a:lnTo>
                      <a:pt x="384" y="162"/>
                    </a:lnTo>
                    <a:lnTo>
                      <a:pt x="408" y="154"/>
                    </a:lnTo>
                    <a:lnTo>
                      <a:pt x="430" y="144"/>
                    </a:lnTo>
                    <a:lnTo>
                      <a:pt x="450" y="138"/>
                    </a:lnTo>
                    <a:lnTo>
                      <a:pt x="470" y="130"/>
                    </a:lnTo>
                    <a:lnTo>
                      <a:pt x="496" y="122"/>
                    </a:lnTo>
                    <a:lnTo>
                      <a:pt x="536" y="112"/>
                    </a:lnTo>
                    <a:lnTo>
                      <a:pt x="602" y="94"/>
                    </a:lnTo>
                    <a:lnTo>
                      <a:pt x="662" y="78"/>
                    </a:lnTo>
                    <a:lnTo>
                      <a:pt x="706" y="64"/>
                    </a:lnTo>
                    <a:lnTo>
                      <a:pt x="744" y="48"/>
                    </a:lnTo>
                    <a:lnTo>
                      <a:pt x="772" y="40"/>
                    </a:lnTo>
                    <a:lnTo>
                      <a:pt x="800" y="22"/>
                    </a:lnTo>
                    <a:lnTo>
                      <a:pt x="810" y="0"/>
                    </a:lnTo>
                  </a:path>
                </a:pathLst>
              </a:custGeom>
              <a:solidFill>
                <a:schemeClr val="accent1"/>
              </a:solidFill>
              <a:ln w="12700" cap="rnd" cmpd="sng">
                <a:solidFill>
                  <a:schemeClr val="accent1"/>
                </a:solidFill>
                <a:prstDash val="solid"/>
                <a:round/>
                <a:headEnd/>
                <a:tailEnd/>
              </a:ln>
            </p:spPr>
            <p:txBody>
              <a:bodyPr/>
              <a:lstStyle/>
              <a:p>
                <a:endParaRPr lang="en-US"/>
              </a:p>
            </p:txBody>
          </p:sp>
          <p:sp>
            <p:nvSpPr>
              <p:cNvPr id="46109" name="Freeform 30"/>
              <p:cNvSpPr>
                <a:spLocks/>
              </p:cNvSpPr>
              <p:nvPr/>
            </p:nvSpPr>
            <p:spPr bwMode="auto">
              <a:xfrm>
                <a:off x="3696" y="1268"/>
                <a:ext cx="1465" cy="513"/>
              </a:xfrm>
              <a:custGeom>
                <a:avLst/>
                <a:gdLst>
                  <a:gd name="T0" fmla="*/ 0 w 1465"/>
                  <a:gd name="T1" fmla="*/ 244 h 513"/>
                  <a:gd name="T2" fmla="*/ 0 w 1465"/>
                  <a:gd name="T3" fmla="*/ 512 h 513"/>
                  <a:gd name="T4" fmla="*/ 76 w 1465"/>
                  <a:gd name="T5" fmla="*/ 498 h 513"/>
                  <a:gd name="T6" fmla="*/ 138 w 1465"/>
                  <a:gd name="T7" fmla="*/ 484 h 513"/>
                  <a:gd name="T8" fmla="*/ 218 w 1465"/>
                  <a:gd name="T9" fmla="*/ 468 h 513"/>
                  <a:gd name="T10" fmla="*/ 342 w 1465"/>
                  <a:gd name="T11" fmla="*/ 444 h 513"/>
                  <a:gd name="T12" fmla="*/ 454 w 1465"/>
                  <a:gd name="T13" fmla="*/ 428 h 513"/>
                  <a:gd name="T14" fmla="*/ 504 w 1465"/>
                  <a:gd name="T15" fmla="*/ 420 h 513"/>
                  <a:gd name="T16" fmla="*/ 540 w 1465"/>
                  <a:gd name="T17" fmla="*/ 420 h 513"/>
                  <a:gd name="T18" fmla="*/ 602 w 1465"/>
                  <a:gd name="T19" fmla="*/ 422 h 513"/>
                  <a:gd name="T20" fmla="*/ 652 w 1465"/>
                  <a:gd name="T21" fmla="*/ 406 h 513"/>
                  <a:gd name="T22" fmla="*/ 788 w 1465"/>
                  <a:gd name="T23" fmla="*/ 384 h 513"/>
                  <a:gd name="T24" fmla="*/ 918 w 1465"/>
                  <a:gd name="T25" fmla="*/ 358 h 513"/>
                  <a:gd name="T26" fmla="*/ 1024 w 1465"/>
                  <a:gd name="T27" fmla="*/ 338 h 513"/>
                  <a:gd name="T28" fmla="*/ 1122 w 1465"/>
                  <a:gd name="T29" fmla="*/ 286 h 513"/>
                  <a:gd name="T30" fmla="*/ 1184 w 1465"/>
                  <a:gd name="T31" fmla="*/ 288 h 513"/>
                  <a:gd name="T32" fmla="*/ 1228 w 1465"/>
                  <a:gd name="T33" fmla="*/ 286 h 513"/>
                  <a:gd name="T34" fmla="*/ 1256 w 1465"/>
                  <a:gd name="T35" fmla="*/ 270 h 513"/>
                  <a:gd name="T36" fmla="*/ 1306 w 1465"/>
                  <a:gd name="T37" fmla="*/ 224 h 513"/>
                  <a:gd name="T38" fmla="*/ 1356 w 1465"/>
                  <a:gd name="T39" fmla="*/ 200 h 513"/>
                  <a:gd name="T40" fmla="*/ 1406 w 1465"/>
                  <a:gd name="T41" fmla="*/ 192 h 513"/>
                  <a:gd name="T42" fmla="*/ 1446 w 1465"/>
                  <a:gd name="T43" fmla="*/ 186 h 513"/>
                  <a:gd name="T44" fmla="*/ 1464 w 1465"/>
                  <a:gd name="T45" fmla="*/ 186 h 513"/>
                  <a:gd name="T46" fmla="*/ 1464 w 1465"/>
                  <a:gd name="T47" fmla="*/ 0 h 513"/>
                  <a:gd name="T48" fmla="*/ 1400 w 1465"/>
                  <a:gd name="T49" fmla="*/ 10 h 513"/>
                  <a:gd name="T50" fmla="*/ 1328 w 1465"/>
                  <a:gd name="T51" fmla="*/ 10 h 513"/>
                  <a:gd name="T52" fmla="*/ 1306 w 1465"/>
                  <a:gd name="T53" fmla="*/ 2 h 513"/>
                  <a:gd name="T54" fmla="*/ 1280 w 1465"/>
                  <a:gd name="T55" fmla="*/ 8 h 513"/>
                  <a:gd name="T56" fmla="*/ 1260 w 1465"/>
                  <a:gd name="T57" fmla="*/ 32 h 513"/>
                  <a:gd name="T58" fmla="*/ 1214 w 1465"/>
                  <a:gd name="T59" fmla="*/ 56 h 513"/>
                  <a:gd name="T60" fmla="*/ 1180 w 1465"/>
                  <a:gd name="T61" fmla="*/ 84 h 513"/>
                  <a:gd name="T62" fmla="*/ 1100 w 1465"/>
                  <a:gd name="T63" fmla="*/ 94 h 513"/>
                  <a:gd name="T64" fmla="*/ 1040 w 1465"/>
                  <a:gd name="T65" fmla="*/ 104 h 513"/>
                  <a:gd name="T66" fmla="*/ 992 w 1465"/>
                  <a:gd name="T67" fmla="*/ 112 h 513"/>
                  <a:gd name="T68" fmla="*/ 928 w 1465"/>
                  <a:gd name="T69" fmla="*/ 120 h 513"/>
                  <a:gd name="T70" fmla="*/ 856 w 1465"/>
                  <a:gd name="T71" fmla="*/ 128 h 513"/>
                  <a:gd name="T72" fmla="*/ 786 w 1465"/>
                  <a:gd name="T73" fmla="*/ 136 h 513"/>
                  <a:gd name="T74" fmla="*/ 704 w 1465"/>
                  <a:gd name="T75" fmla="*/ 148 h 513"/>
                  <a:gd name="T76" fmla="*/ 582 w 1465"/>
                  <a:gd name="T77" fmla="*/ 158 h 513"/>
                  <a:gd name="T78" fmla="*/ 544 w 1465"/>
                  <a:gd name="T79" fmla="*/ 162 h 513"/>
                  <a:gd name="T80" fmla="*/ 510 w 1465"/>
                  <a:gd name="T81" fmla="*/ 154 h 513"/>
                  <a:gd name="T82" fmla="*/ 476 w 1465"/>
                  <a:gd name="T83" fmla="*/ 132 h 513"/>
                  <a:gd name="T84" fmla="*/ 424 w 1465"/>
                  <a:gd name="T85" fmla="*/ 126 h 513"/>
                  <a:gd name="T86" fmla="*/ 366 w 1465"/>
                  <a:gd name="T87" fmla="*/ 140 h 513"/>
                  <a:gd name="T88" fmla="*/ 334 w 1465"/>
                  <a:gd name="T89" fmla="*/ 162 h 513"/>
                  <a:gd name="T90" fmla="*/ 304 w 1465"/>
                  <a:gd name="T91" fmla="*/ 180 h 513"/>
                  <a:gd name="T92" fmla="*/ 244 w 1465"/>
                  <a:gd name="T93" fmla="*/ 188 h 513"/>
                  <a:gd name="T94" fmla="*/ 162 w 1465"/>
                  <a:gd name="T95" fmla="*/ 214 h 513"/>
                  <a:gd name="T96" fmla="*/ 120 w 1465"/>
                  <a:gd name="T97" fmla="*/ 226 h 513"/>
                  <a:gd name="T98" fmla="*/ 54 w 1465"/>
                  <a:gd name="T99" fmla="*/ 234 h 513"/>
                  <a:gd name="T100" fmla="*/ 0 w 1465"/>
                  <a:gd name="T101" fmla="*/ 244 h 5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65"/>
                  <a:gd name="T154" fmla="*/ 0 h 513"/>
                  <a:gd name="T155" fmla="*/ 1465 w 1465"/>
                  <a:gd name="T156" fmla="*/ 513 h 5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65" h="513">
                    <a:moveTo>
                      <a:pt x="0" y="244"/>
                    </a:moveTo>
                    <a:lnTo>
                      <a:pt x="0" y="512"/>
                    </a:lnTo>
                    <a:lnTo>
                      <a:pt x="76" y="498"/>
                    </a:lnTo>
                    <a:lnTo>
                      <a:pt x="138" y="484"/>
                    </a:lnTo>
                    <a:lnTo>
                      <a:pt x="218" y="468"/>
                    </a:lnTo>
                    <a:lnTo>
                      <a:pt x="342" y="444"/>
                    </a:lnTo>
                    <a:lnTo>
                      <a:pt x="454" y="428"/>
                    </a:lnTo>
                    <a:lnTo>
                      <a:pt x="504" y="420"/>
                    </a:lnTo>
                    <a:lnTo>
                      <a:pt x="540" y="420"/>
                    </a:lnTo>
                    <a:lnTo>
                      <a:pt x="602" y="422"/>
                    </a:lnTo>
                    <a:lnTo>
                      <a:pt x="652" y="406"/>
                    </a:lnTo>
                    <a:lnTo>
                      <a:pt x="788" y="384"/>
                    </a:lnTo>
                    <a:lnTo>
                      <a:pt x="918" y="358"/>
                    </a:lnTo>
                    <a:lnTo>
                      <a:pt x="1024" y="338"/>
                    </a:lnTo>
                    <a:lnTo>
                      <a:pt x="1122" y="286"/>
                    </a:lnTo>
                    <a:lnTo>
                      <a:pt x="1184" y="288"/>
                    </a:lnTo>
                    <a:lnTo>
                      <a:pt x="1228" y="286"/>
                    </a:lnTo>
                    <a:lnTo>
                      <a:pt x="1256" y="270"/>
                    </a:lnTo>
                    <a:lnTo>
                      <a:pt x="1306" y="224"/>
                    </a:lnTo>
                    <a:lnTo>
                      <a:pt x="1356" y="200"/>
                    </a:lnTo>
                    <a:lnTo>
                      <a:pt x="1406" y="192"/>
                    </a:lnTo>
                    <a:lnTo>
                      <a:pt x="1446" y="186"/>
                    </a:lnTo>
                    <a:lnTo>
                      <a:pt x="1464" y="186"/>
                    </a:lnTo>
                    <a:lnTo>
                      <a:pt x="1464" y="0"/>
                    </a:lnTo>
                    <a:lnTo>
                      <a:pt x="1400" y="10"/>
                    </a:lnTo>
                    <a:lnTo>
                      <a:pt x="1328" y="10"/>
                    </a:lnTo>
                    <a:lnTo>
                      <a:pt x="1306" y="2"/>
                    </a:lnTo>
                    <a:lnTo>
                      <a:pt x="1280" y="8"/>
                    </a:lnTo>
                    <a:lnTo>
                      <a:pt x="1260" y="32"/>
                    </a:lnTo>
                    <a:lnTo>
                      <a:pt x="1214" y="56"/>
                    </a:lnTo>
                    <a:lnTo>
                      <a:pt x="1180" y="84"/>
                    </a:lnTo>
                    <a:lnTo>
                      <a:pt x="1100" y="94"/>
                    </a:lnTo>
                    <a:lnTo>
                      <a:pt x="1040" y="104"/>
                    </a:lnTo>
                    <a:lnTo>
                      <a:pt x="992" y="112"/>
                    </a:lnTo>
                    <a:lnTo>
                      <a:pt x="928" y="120"/>
                    </a:lnTo>
                    <a:lnTo>
                      <a:pt x="856" y="128"/>
                    </a:lnTo>
                    <a:lnTo>
                      <a:pt x="786" y="136"/>
                    </a:lnTo>
                    <a:lnTo>
                      <a:pt x="704" y="148"/>
                    </a:lnTo>
                    <a:lnTo>
                      <a:pt x="582" y="158"/>
                    </a:lnTo>
                    <a:lnTo>
                      <a:pt x="544" y="162"/>
                    </a:lnTo>
                    <a:lnTo>
                      <a:pt x="510" y="154"/>
                    </a:lnTo>
                    <a:lnTo>
                      <a:pt x="476" y="132"/>
                    </a:lnTo>
                    <a:lnTo>
                      <a:pt x="424" y="126"/>
                    </a:lnTo>
                    <a:lnTo>
                      <a:pt x="366" y="140"/>
                    </a:lnTo>
                    <a:lnTo>
                      <a:pt x="334" y="162"/>
                    </a:lnTo>
                    <a:lnTo>
                      <a:pt x="304" y="180"/>
                    </a:lnTo>
                    <a:lnTo>
                      <a:pt x="244" y="188"/>
                    </a:lnTo>
                    <a:lnTo>
                      <a:pt x="162" y="214"/>
                    </a:lnTo>
                    <a:lnTo>
                      <a:pt x="120" y="226"/>
                    </a:lnTo>
                    <a:lnTo>
                      <a:pt x="54" y="234"/>
                    </a:lnTo>
                    <a:lnTo>
                      <a:pt x="0" y="244"/>
                    </a:lnTo>
                  </a:path>
                </a:pathLst>
              </a:custGeom>
              <a:solidFill>
                <a:srgbClr val="438E00"/>
              </a:solidFill>
              <a:ln w="12700" cap="rnd" cmpd="sng">
                <a:solidFill>
                  <a:srgbClr val="438E00"/>
                </a:solidFill>
                <a:prstDash val="solid"/>
                <a:round/>
                <a:headEnd/>
                <a:tailEnd/>
              </a:ln>
            </p:spPr>
            <p:txBody>
              <a:bodyPr/>
              <a:lstStyle/>
              <a:p>
                <a:endParaRPr lang="en-US"/>
              </a:p>
            </p:txBody>
          </p:sp>
          <p:sp>
            <p:nvSpPr>
              <p:cNvPr id="46110" name="Freeform 31"/>
              <p:cNvSpPr>
                <a:spLocks/>
              </p:cNvSpPr>
              <p:nvPr/>
            </p:nvSpPr>
            <p:spPr bwMode="auto">
              <a:xfrm>
                <a:off x="3696" y="1332"/>
                <a:ext cx="1467" cy="369"/>
              </a:xfrm>
              <a:custGeom>
                <a:avLst/>
                <a:gdLst>
                  <a:gd name="T0" fmla="*/ 1466 w 1467"/>
                  <a:gd name="T1" fmla="*/ 62 h 369"/>
                  <a:gd name="T2" fmla="*/ 1380 w 1467"/>
                  <a:gd name="T3" fmla="*/ 92 h 369"/>
                  <a:gd name="T4" fmla="*/ 1346 w 1467"/>
                  <a:gd name="T5" fmla="*/ 94 h 369"/>
                  <a:gd name="T6" fmla="*/ 1310 w 1467"/>
                  <a:gd name="T7" fmla="*/ 96 h 369"/>
                  <a:gd name="T8" fmla="*/ 1196 w 1467"/>
                  <a:gd name="T9" fmla="*/ 152 h 369"/>
                  <a:gd name="T10" fmla="*/ 1140 w 1467"/>
                  <a:gd name="T11" fmla="*/ 158 h 369"/>
                  <a:gd name="T12" fmla="*/ 1002 w 1467"/>
                  <a:gd name="T13" fmla="*/ 174 h 369"/>
                  <a:gd name="T14" fmla="*/ 922 w 1467"/>
                  <a:gd name="T15" fmla="*/ 182 h 369"/>
                  <a:gd name="T16" fmla="*/ 858 w 1467"/>
                  <a:gd name="T17" fmla="*/ 194 h 369"/>
                  <a:gd name="T18" fmla="*/ 770 w 1467"/>
                  <a:gd name="T19" fmla="*/ 206 h 369"/>
                  <a:gd name="T20" fmla="*/ 730 w 1467"/>
                  <a:gd name="T21" fmla="*/ 222 h 369"/>
                  <a:gd name="T22" fmla="*/ 604 w 1467"/>
                  <a:gd name="T23" fmla="*/ 232 h 369"/>
                  <a:gd name="T24" fmla="*/ 530 w 1467"/>
                  <a:gd name="T25" fmla="*/ 254 h 369"/>
                  <a:gd name="T26" fmla="*/ 410 w 1467"/>
                  <a:gd name="T27" fmla="*/ 262 h 369"/>
                  <a:gd name="T28" fmla="*/ 338 w 1467"/>
                  <a:gd name="T29" fmla="*/ 286 h 369"/>
                  <a:gd name="T30" fmla="*/ 242 w 1467"/>
                  <a:gd name="T31" fmla="*/ 302 h 369"/>
                  <a:gd name="T32" fmla="*/ 186 w 1467"/>
                  <a:gd name="T33" fmla="*/ 318 h 369"/>
                  <a:gd name="T34" fmla="*/ 98 w 1467"/>
                  <a:gd name="T35" fmla="*/ 342 h 369"/>
                  <a:gd name="T36" fmla="*/ 48 w 1467"/>
                  <a:gd name="T37" fmla="*/ 354 h 369"/>
                  <a:gd name="T38" fmla="*/ 0 w 1467"/>
                  <a:gd name="T39" fmla="*/ 368 h 369"/>
                  <a:gd name="T40" fmla="*/ 0 w 1467"/>
                  <a:gd name="T41" fmla="*/ 274 h 369"/>
                  <a:gd name="T42" fmla="*/ 82 w 1467"/>
                  <a:gd name="T43" fmla="*/ 262 h 369"/>
                  <a:gd name="T44" fmla="*/ 184 w 1467"/>
                  <a:gd name="T45" fmla="*/ 238 h 369"/>
                  <a:gd name="T46" fmla="*/ 244 w 1467"/>
                  <a:gd name="T47" fmla="*/ 226 h 369"/>
                  <a:gd name="T48" fmla="*/ 338 w 1467"/>
                  <a:gd name="T49" fmla="*/ 194 h 369"/>
                  <a:gd name="T50" fmla="*/ 372 w 1467"/>
                  <a:gd name="T51" fmla="*/ 180 h 369"/>
                  <a:gd name="T52" fmla="*/ 410 w 1467"/>
                  <a:gd name="T53" fmla="*/ 162 h 369"/>
                  <a:gd name="T54" fmla="*/ 446 w 1467"/>
                  <a:gd name="T55" fmla="*/ 162 h 369"/>
                  <a:gd name="T56" fmla="*/ 482 w 1467"/>
                  <a:gd name="T57" fmla="*/ 172 h 369"/>
                  <a:gd name="T58" fmla="*/ 556 w 1467"/>
                  <a:gd name="T59" fmla="*/ 176 h 369"/>
                  <a:gd name="T60" fmla="*/ 678 w 1467"/>
                  <a:gd name="T61" fmla="*/ 148 h 369"/>
                  <a:gd name="T62" fmla="*/ 746 w 1467"/>
                  <a:gd name="T63" fmla="*/ 138 h 369"/>
                  <a:gd name="T64" fmla="*/ 800 w 1467"/>
                  <a:gd name="T65" fmla="*/ 124 h 369"/>
                  <a:gd name="T66" fmla="*/ 868 w 1467"/>
                  <a:gd name="T67" fmla="*/ 126 h 369"/>
                  <a:gd name="T68" fmla="*/ 968 w 1467"/>
                  <a:gd name="T69" fmla="*/ 118 h 369"/>
                  <a:gd name="T70" fmla="*/ 1028 w 1467"/>
                  <a:gd name="T71" fmla="*/ 100 h 369"/>
                  <a:gd name="T72" fmla="*/ 1124 w 1467"/>
                  <a:gd name="T73" fmla="*/ 90 h 369"/>
                  <a:gd name="T74" fmla="*/ 1160 w 1467"/>
                  <a:gd name="T75" fmla="*/ 78 h 369"/>
                  <a:gd name="T76" fmla="*/ 1198 w 1467"/>
                  <a:gd name="T77" fmla="*/ 72 h 369"/>
                  <a:gd name="T78" fmla="*/ 1250 w 1467"/>
                  <a:gd name="T79" fmla="*/ 52 h 369"/>
                  <a:gd name="T80" fmla="*/ 1286 w 1467"/>
                  <a:gd name="T81" fmla="*/ 30 h 369"/>
                  <a:gd name="T82" fmla="*/ 1328 w 1467"/>
                  <a:gd name="T83" fmla="*/ 14 h 369"/>
                  <a:gd name="T84" fmla="*/ 1360 w 1467"/>
                  <a:gd name="T85" fmla="*/ 28 h 369"/>
                  <a:gd name="T86" fmla="*/ 1388 w 1467"/>
                  <a:gd name="T87" fmla="*/ 26 h 369"/>
                  <a:gd name="T88" fmla="*/ 1450 w 1467"/>
                  <a:gd name="T89" fmla="*/ 2 h 369"/>
                  <a:gd name="T90" fmla="*/ 1466 w 1467"/>
                  <a:gd name="T91" fmla="*/ 0 h 369"/>
                  <a:gd name="T92" fmla="*/ 1466 w 1467"/>
                  <a:gd name="T93" fmla="*/ 62 h 3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67"/>
                  <a:gd name="T142" fmla="*/ 0 h 369"/>
                  <a:gd name="T143" fmla="*/ 1467 w 1467"/>
                  <a:gd name="T144" fmla="*/ 369 h 36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67" h="369">
                    <a:moveTo>
                      <a:pt x="1466" y="62"/>
                    </a:moveTo>
                    <a:lnTo>
                      <a:pt x="1380" y="92"/>
                    </a:lnTo>
                    <a:lnTo>
                      <a:pt x="1346" y="94"/>
                    </a:lnTo>
                    <a:lnTo>
                      <a:pt x="1310" y="96"/>
                    </a:lnTo>
                    <a:lnTo>
                      <a:pt x="1196" y="152"/>
                    </a:lnTo>
                    <a:lnTo>
                      <a:pt x="1140" y="158"/>
                    </a:lnTo>
                    <a:lnTo>
                      <a:pt x="1002" y="174"/>
                    </a:lnTo>
                    <a:lnTo>
                      <a:pt x="922" y="182"/>
                    </a:lnTo>
                    <a:lnTo>
                      <a:pt x="858" y="194"/>
                    </a:lnTo>
                    <a:lnTo>
                      <a:pt x="770" y="206"/>
                    </a:lnTo>
                    <a:lnTo>
                      <a:pt x="730" y="222"/>
                    </a:lnTo>
                    <a:lnTo>
                      <a:pt x="604" y="232"/>
                    </a:lnTo>
                    <a:lnTo>
                      <a:pt x="530" y="254"/>
                    </a:lnTo>
                    <a:lnTo>
                      <a:pt x="410" y="262"/>
                    </a:lnTo>
                    <a:lnTo>
                      <a:pt x="338" y="286"/>
                    </a:lnTo>
                    <a:lnTo>
                      <a:pt x="242" y="302"/>
                    </a:lnTo>
                    <a:lnTo>
                      <a:pt x="186" y="318"/>
                    </a:lnTo>
                    <a:lnTo>
                      <a:pt x="98" y="342"/>
                    </a:lnTo>
                    <a:lnTo>
                      <a:pt x="48" y="354"/>
                    </a:lnTo>
                    <a:lnTo>
                      <a:pt x="0" y="368"/>
                    </a:lnTo>
                    <a:lnTo>
                      <a:pt x="0" y="274"/>
                    </a:lnTo>
                    <a:lnTo>
                      <a:pt x="82" y="262"/>
                    </a:lnTo>
                    <a:lnTo>
                      <a:pt x="184" y="238"/>
                    </a:lnTo>
                    <a:lnTo>
                      <a:pt x="244" y="226"/>
                    </a:lnTo>
                    <a:lnTo>
                      <a:pt x="338" y="194"/>
                    </a:lnTo>
                    <a:lnTo>
                      <a:pt x="372" y="180"/>
                    </a:lnTo>
                    <a:lnTo>
                      <a:pt x="410" y="162"/>
                    </a:lnTo>
                    <a:lnTo>
                      <a:pt x="446" y="162"/>
                    </a:lnTo>
                    <a:lnTo>
                      <a:pt x="482" y="172"/>
                    </a:lnTo>
                    <a:lnTo>
                      <a:pt x="556" y="176"/>
                    </a:lnTo>
                    <a:lnTo>
                      <a:pt x="678" y="148"/>
                    </a:lnTo>
                    <a:lnTo>
                      <a:pt x="746" y="138"/>
                    </a:lnTo>
                    <a:lnTo>
                      <a:pt x="800" y="124"/>
                    </a:lnTo>
                    <a:lnTo>
                      <a:pt x="868" y="126"/>
                    </a:lnTo>
                    <a:lnTo>
                      <a:pt x="968" y="118"/>
                    </a:lnTo>
                    <a:lnTo>
                      <a:pt x="1028" y="100"/>
                    </a:lnTo>
                    <a:lnTo>
                      <a:pt x="1124" y="90"/>
                    </a:lnTo>
                    <a:lnTo>
                      <a:pt x="1160" y="78"/>
                    </a:lnTo>
                    <a:lnTo>
                      <a:pt x="1198" y="72"/>
                    </a:lnTo>
                    <a:lnTo>
                      <a:pt x="1250" y="52"/>
                    </a:lnTo>
                    <a:lnTo>
                      <a:pt x="1286" y="30"/>
                    </a:lnTo>
                    <a:lnTo>
                      <a:pt x="1328" y="14"/>
                    </a:lnTo>
                    <a:lnTo>
                      <a:pt x="1360" y="28"/>
                    </a:lnTo>
                    <a:lnTo>
                      <a:pt x="1388" y="26"/>
                    </a:lnTo>
                    <a:lnTo>
                      <a:pt x="1450" y="2"/>
                    </a:lnTo>
                    <a:lnTo>
                      <a:pt x="1466" y="0"/>
                    </a:lnTo>
                    <a:lnTo>
                      <a:pt x="1466" y="62"/>
                    </a:lnTo>
                  </a:path>
                </a:pathLst>
              </a:custGeom>
              <a:solidFill>
                <a:schemeClr val="accent1"/>
              </a:solidFill>
              <a:ln w="12700" cap="rnd" cmpd="sng">
                <a:solidFill>
                  <a:schemeClr val="accent1"/>
                </a:solidFill>
                <a:prstDash val="solid"/>
                <a:round/>
                <a:headEnd/>
                <a:tailEnd/>
              </a:ln>
            </p:spPr>
            <p:txBody>
              <a:bodyPr/>
              <a:lstStyle/>
              <a:p>
                <a:endParaRPr lang="en-US"/>
              </a:p>
            </p:txBody>
          </p:sp>
          <p:grpSp>
            <p:nvGrpSpPr>
              <p:cNvPr id="7" name="Group 32"/>
              <p:cNvGrpSpPr>
                <a:grpSpLocks/>
              </p:cNvGrpSpPr>
              <p:nvPr/>
            </p:nvGrpSpPr>
            <p:grpSpPr bwMode="auto">
              <a:xfrm>
                <a:off x="4376" y="1084"/>
                <a:ext cx="97" cy="2641"/>
                <a:chOff x="4368" y="648"/>
                <a:chExt cx="97" cy="2641"/>
              </a:xfrm>
            </p:grpSpPr>
            <p:sp>
              <p:nvSpPr>
                <p:cNvPr id="46116" name="Freeform 33"/>
                <p:cNvSpPr>
                  <a:spLocks/>
                </p:cNvSpPr>
                <p:nvPr/>
              </p:nvSpPr>
              <p:spPr bwMode="auto">
                <a:xfrm>
                  <a:off x="4368" y="648"/>
                  <a:ext cx="97" cy="2641"/>
                </a:xfrm>
                <a:custGeom>
                  <a:avLst/>
                  <a:gdLst>
                    <a:gd name="T0" fmla="*/ 0 w 97"/>
                    <a:gd name="T1" fmla="*/ 2640 h 2641"/>
                    <a:gd name="T2" fmla="*/ 0 w 97"/>
                    <a:gd name="T3" fmla="*/ 0 h 2641"/>
                    <a:gd name="T4" fmla="*/ 96 w 97"/>
                    <a:gd name="T5" fmla="*/ 0 h 2641"/>
                    <a:gd name="T6" fmla="*/ 96 w 97"/>
                    <a:gd name="T7" fmla="*/ 2640 h 2641"/>
                    <a:gd name="T8" fmla="*/ 0 w 97"/>
                    <a:gd name="T9" fmla="*/ 2640 h 2641"/>
                    <a:gd name="T10" fmla="*/ 0 60000 65536"/>
                    <a:gd name="T11" fmla="*/ 0 60000 65536"/>
                    <a:gd name="T12" fmla="*/ 0 60000 65536"/>
                    <a:gd name="T13" fmla="*/ 0 60000 65536"/>
                    <a:gd name="T14" fmla="*/ 0 60000 65536"/>
                    <a:gd name="T15" fmla="*/ 0 w 97"/>
                    <a:gd name="T16" fmla="*/ 0 h 2641"/>
                    <a:gd name="T17" fmla="*/ 97 w 97"/>
                    <a:gd name="T18" fmla="*/ 2641 h 2641"/>
                  </a:gdLst>
                  <a:ahLst/>
                  <a:cxnLst>
                    <a:cxn ang="T10">
                      <a:pos x="T0" y="T1"/>
                    </a:cxn>
                    <a:cxn ang="T11">
                      <a:pos x="T2" y="T3"/>
                    </a:cxn>
                    <a:cxn ang="T12">
                      <a:pos x="T4" y="T5"/>
                    </a:cxn>
                    <a:cxn ang="T13">
                      <a:pos x="T6" y="T7"/>
                    </a:cxn>
                    <a:cxn ang="T14">
                      <a:pos x="T8" y="T9"/>
                    </a:cxn>
                  </a:cxnLst>
                  <a:rect l="T15" t="T16" r="T17" b="T18"/>
                  <a:pathLst>
                    <a:path w="97" h="2641">
                      <a:moveTo>
                        <a:pt x="0" y="2640"/>
                      </a:moveTo>
                      <a:lnTo>
                        <a:pt x="0" y="0"/>
                      </a:lnTo>
                      <a:lnTo>
                        <a:pt x="96" y="0"/>
                      </a:lnTo>
                      <a:lnTo>
                        <a:pt x="96" y="2640"/>
                      </a:lnTo>
                      <a:lnTo>
                        <a:pt x="0" y="2640"/>
                      </a:lnTo>
                    </a:path>
                  </a:pathLst>
                </a:custGeom>
                <a:solidFill>
                  <a:schemeClr val="bg2"/>
                </a:solidFill>
                <a:ln w="12700" cap="rnd" cmpd="sng">
                  <a:solidFill>
                    <a:schemeClr val="tx1"/>
                  </a:solidFill>
                  <a:prstDash val="solid"/>
                  <a:round/>
                  <a:headEnd/>
                  <a:tailEnd/>
                </a:ln>
              </p:spPr>
              <p:txBody>
                <a:bodyPr/>
                <a:lstStyle/>
                <a:p>
                  <a:endParaRPr lang="en-US"/>
                </a:p>
              </p:txBody>
            </p:sp>
            <p:sp>
              <p:nvSpPr>
                <p:cNvPr id="46117" name="Line 34"/>
                <p:cNvSpPr>
                  <a:spLocks noChangeShapeType="1"/>
                </p:cNvSpPr>
                <p:nvPr/>
              </p:nvSpPr>
              <p:spPr bwMode="auto">
                <a:xfrm>
                  <a:off x="4416" y="657"/>
                  <a:ext cx="0" cy="2622"/>
                </a:xfrm>
                <a:prstGeom prst="line">
                  <a:avLst/>
                </a:prstGeom>
                <a:noFill/>
                <a:ln w="12700">
                  <a:solidFill>
                    <a:srgbClr val="FFFFFF"/>
                  </a:solidFill>
                  <a:round/>
                  <a:headEnd type="none" w="sm" len="sm"/>
                  <a:tailEnd type="none" w="sm" len="sm"/>
                </a:ln>
              </p:spPr>
              <p:txBody>
                <a:bodyPr wrap="none" anchor="ctr"/>
                <a:lstStyle/>
                <a:p>
                  <a:endParaRPr lang="en-US"/>
                </a:p>
              </p:txBody>
            </p:sp>
          </p:grpSp>
          <p:sp>
            <p:nvSpPr>
              <p:cNvPr id="46112" name="AutoShape 35"/>
              <p:cNvSpPr>
                <a:spLocks noChangeArrowheads="1"/>
              </p:cNvSpPr>
              <p:nvPr/>
            </p:nvSpPr>
            <p:spPr bwMode="auto">
              <a:xfrm>
                <a:off x="4324" y="1056"/>
                <a:ext cx="200" cy="2696"/>
              </a:xfrm>
              <a:prstGeom prst="roundRect">
                <a:avLst>
                  <a:gd name="adj" fmla="val 13329"/>
                </a:avLst>
              </a:prstGeom>
              <a:noFill/>
              <a:ln w="25400">
                <a:solidFill>
                  <a:schemeClr val="hlink"/>
                </a:solidFill>
                <a:round/>
                <a:headEnd/>
                <a:tailEnd/>
              </a:ln>
            </p:spPr>
            <p:txBody>
              <a:bodyPr wrap="none" anchor="ctr"/>
              <a:lstStyle/>
              <a:p>
                <a:endParaRPr lang="en-US"/>
              </a:p>
            </p:txBody>
          </p:sp>
          <p:sp>
            <p:nvSpPr>
              <p:cNvPr id="46113" name="Line 36"/>
              <p:cNvSpPr>
                <a:spLocks noChangeShapeType="1"/>
              </p:cNvSpPr>
              <p:nvPr/>
            </p:nvSpPr>
            <p:spPr bwMode="auto">
              <a:xfrm flipH="1">
                <a:off x="3456" y="2064"/>
                <a:ext cx="824" cy="0"/>
              </a:xfrm>
              <a:prstGeom prst="line">
                <a:avLst/>
              </a:prstGeom>
              <a:noFill/>
              <a:ln w="25400">
                <a:solidFill>
                  <a:schemeClr val="hlink"/>
                </a:solidFill>
                <a:round/>
                <a:headEnd type="none" w="sm" len="sm"/>
                <a:tailEnd type="none" w="sm" len="sm"/>
              </a:ln>
            </p:spPr>
            <p:txBody>
              <a:bodyPr wrap="none" anchor="ctr"/>
              <a:lstStyle/>
              <a:p>
                <a:endParaRPr lang="en-US"/>
              </a:p>
            </p:txBody>
          </p:sp>
          <p:sp>
            <p:nvSpPr>
              <p:cNvPr id="46115" name="Text Box 38"/>
              <p:cNvSpPr txBox="1">
                <a:spLocks noChangeArrowheads="1"/>
              </p:cNvSpPr>
              <p:nvPr/>
            </p:nvSpPr>
            <p:spPr bwMode="auto">
              <a:xfrm>
                <a:off x="816" y="144"/>
                <a:ext cx="4272" cy="327"/>
              </a:xfrm>
              <a:prstGeom prst="rect">
                <a:avLst/>
              </a:prstGeom>
              <a:noFill/>
              <a:ln w="9525">
                <a:noFill/>
                <a:miter lim="800000"/>
                <a:headEnd/>
                <a:tailEnd/>
              </a:ln>
            </p:spPr>
            <p:txBody>
              <a:bodyPr>
                <a:spAutoFit/>
              </a:bodyPr>
              <a:lstStyle/>
              <a:p>
                <a:pPr algn="ctr">
                  <a:spcBef>
                    <a:spcPct val="50000"/>
                  </a:spcBef>
                </a:pPr>
                <a:r>
                  <a:rPr lang="en-US" sz="2800" b="1" dirty="0">
                    <a:solidFill>
                      <a:schemeClr val="tx2"/>
                    </a:solidFill>
                  </a:rPr>
                  <a:t>Permit Area</a:t>
                </a:r>
              </a:p>
            </p:txBody>
          </p:sp>
        </p:grpSp>
        <p:grpSp>
          <p:nvGrpSpPr>
            <p:cNvPr id="8" name="Group 43"/>
            <p:cNvGrpSpPr>
              <a:grpSpLocks/>
            </p:cNvGrpSpPr>
            <p:nvPr/>
          </p:nvGrpSpPr>
          <p:grpSpPr bwMode="auto">
            <a:xfrm>
              <a:off x="144" y="1056"/>
              <a:ext cx="960" cy="2352"/>
              <a:chOff x="144" y="1056"/>
              <a:chExt cx="960" cy="2352"/>
            </a:xfrm>
          </p:grpSpPr>
          <p:sp>
            <p:nvSpPr>
              <p:cNvPr id="46088" name="Text Box 39"/>
              <p:cNvSpPr txBox="1">
                <a:spLocks noChangeArrowheads="1"/>
              </p:cNvSpPr>
              <p:nvPr/>
            </p:nvSpPr>
            <p:spPr bwMode="auto">
              <a:xfrm>
                <a:off x="288" y="1056"/>
                <a:ext cx="768" cy="288"/>
              </a:xfrm>
              <a:prstGeom prst="rect">
                <a:avLst/>
              </a:prstGeom>
              <a:noFill/>
              <a:ln w="9525">
                <a:noFill/>
                <a:miter lim="800000"/>
                <a:headEnd/>
                <a:tailEnd/>
              </a:ln>
            </p:spPr>
            <p:txBody>
              <a:bodyPr>
                <a:spAutoFit/>
              </a:bodyPr>
              <a:lstStyle/>
              <a:p>
                <a:pPr>
                  <a:spcBef>
                    <a:spcPct val="50000"/>
                  </a:spcBef>
                </a:pPr>
                <a:r>
                  <a:rPr lang="en-US" sz="1200"/>
                  <a:t>Stream road crossing</a:t>
                </a:r>
              </a:p>
            </p:txBody>
          </p:sp>
          <p:sp>
            <p:nvSpPr>
              <p:cNvPr id="46089" name="Text Box 40"/>
              <p:cNvSpPr txBox="1">
                <a:spLocks noChangeArrowheads="1"/>
              </p:cNvSpPr>
              <p:nvPr/>
            </p:nvSpPr>
            <p:spPr bwMode="auto">
              <a:xfrm>
                <a:off x="144" y="3024"/>
                <a:ext cx="768" cy="288"/>
              </a:xfrm>
              <a:prstGeom prst="rect">
                <a:avLst/>
              </a:prstGeom>
              <a:noFill/>
              <a:ln w="9525">
                <a:noFill/>
                <a:miter lim="800000"/>
                <a:headEnd/>
                <a:tailEnd/>
              </a:ln>
            </p:spPr>
            <p:txBody>
              <a:bodyPr>
                <a:spAutoFit/>
              </a:bodyPr>
              <a:lstStyle/>
              <a:p>
                <a:pPr>
                  <a:spcBef>
                    <a:spcPct val="50000"/>
                  </a:spcBef>
                </a:pPr>
                <a:r>
                  <a:rPr lang="en-US" sz="1200"/>
                  <a:t>Wetland road crossing</a:t>
                </a:r>
              </a:p>
            </p:txBody>
          </p:sp>
          <p:sp>
            <p:nvSpPr>
              <p:cNvPr id="46090" name="Line 41"/>
              <p:cNvSpPr>
                <a:spLocks noChangeShapeType="1"/>
              </p:cNvSpPr>
              <p:nvPr/>
            </p:nvSpPr>
            <p:spPr bwMode="auto">
              <a:xfrm>
                <a:off x="768" y="1296"/>
                <a:ext cx="336" cy="96"/>
              </a:xfrm>
              <a:prstGeom prst="line">
                <a:avLst/>
              </a:prstGeom>
              <a:noFill/>
              <a:ln w="9525">
                <a:solidFill>
                  <a:schemeClr val="tx1"/>
                </a:solidFill>
                <a:round/>
                <a:headEnd/>
                <a:tailEnd type="triangle" w="med" len="med"/>
              </a:ln>
            </p:spPr>
            <p:txBody>
              <a:bodyPr/>
              <a:lstStyle/>
              <a:p>
                <a:endParaRPr lang="en-US"/>
              </a:p>
            </p:txBody>
          </p:sp>
          <p:sp>
            <p:nvSpPr>
              <p:cNvPr id="46091" name="Line 42"/>
              <p:cNvSpPr>
                <a:spLocks noChangeShapeType="1"/>
              </p:cNvSpPr>
              <p:nvPr/>
            </p:nvSpPr>
            <p:spPr bwMode="auto">
              <a:xfrm>
                <a:off x="576" y="3264"/>
                <a:ext cx="240" cy="144"/>
              </a:xfrm>
              <a:prstGeom prst="line">
                <a:avLst/>
              </a:prstGeom>
              <a:noFill/>
              <a:ln w="9525">
                <a:solidFill>
                  <a:schemeClr val="tx1"/>
                </a:solidFill>
                <a:round/>
                <a:headEnd/>
                <a:tailEnd type="triangle" w="med" len="med"/>
              </a:ln>
            </p:spPr>
            <p:txBody>
              <a:bodyPr/>
              <a:lstStyle/>
              <a:p>
                <a:endParaRPr lang="en-US"/>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3400" y="533400"/>
            <a:ext cx="8229600" cy="1143000"/>
          </a:xfrm>
        </p:spPr>
        <p:txBody>
          <a:bodyPr/>
          <a:lstStyle/>
          <a:p>
            <a:pPr eaLnBrk="1" hangingPunct="1"/>
            <a:r>
              <a:rPr lang="en-US" sz="3600" b="1" dirty="0"/>
              <a:t>Permit Area - Three Tests in Appendix C</a:t>
            </a:r>
            <a:br>
              <a:rPr lang="en-US" sz="3600" b="1" dirty="0"/>
            </a:br>
            <a:endParaRPr lang="en-US" sz="3600" b="1" dirty="0"/>
          </a:p>
        </p:txBody>
      </p:sp>
      <p:sp>
        <p:nvSpPr>
          <p:cNvPr id="31747" name="Rectangle 3"/>
          <p:cNvSpPr>
            <a:spLocks noGrp="1" noChangeArrowheads="1"/>
          </p:cNvSpPr>
          <p:nvPr>
            <p:ph idx="1"/>
          </p:nvPr>
        </p:nvSpPr>
        <p:spPr>
          <a:xfrm>
            <a:off x="533400" y="1524000"/>
            <a:ext cx="7788275" cy="4343400"/>
          </a:xfrm>
        </p:spPr>
        <p:txBody>
          <a:bodyPr/>
          <a:lstStyle/>
          <a:p>
            <a:pPr marL="533400" indent="-533400" eaLnBrk="1" hangingPunct="1">
              <a:lnSpc>
                <a:spcPct val="70000"/>
              </a:lnSpc>
              <a:buFontTx/>
              <a:buNone/>
            </a:pPr>
            <a:endParaRPr lang="en-US" sz="1900" dirty="0"/>
          </a:p>
          <a:p>
            <a:pPr marL="533400" indent="-533400" algn="ctr" eaLnBrk="1" hangingPunct="1">
              <a:lnSpc>
                <a:spcPct val="70000"/>
              </a:lnSpc>
              <a:buFont typeface="Wingdings" pitchFamily="2" charset="2"/>
              <a:buNone/>
            </a:pPr>
            <a:r>
              <a:rPr lang="en-US" sz="2400" b="1" dirty="0">
                <a:latin typeface="+mj-lt"/>
              </a:rPr>
              <a:t>33 CFR 325 Appendix C Part 1(g)</a:t>
            </a:r>
            <a:endParaRPr lang="en-US" sz="2400" dirty="0">
              <a:latin typeface="+mj-lt"/>
            </a:endParaRPr>
          </a:p>
          <a:p>
            <a:pPr marL="533400" indent="-533400" eaLnBrk="1" hangingPunct="1">
              <a:lnSpc>
                <a:spcPct val="70000"/>
              </a:lnSpc>
              <a:buFont typeface="Wingdings" pitchFamily="2" charset="2"/>
              <a:buNone/>
            </a:pPr>
            <a:endParaRPr lang="en-US" sz="2400" dirty="0">
              <a:latin typeface="+mj-lt"/>
            </a:endParaRPr>
          </a:p>
          <a:p>
            <a:pPr marL="533400" indent="-533400" eaLnBrk="1" hangingPunct="1">
              <a:lnSpc>
                <a:spcPct val="70000"/>
              </a:lnSpc>
              <a:buFont typeface="Wingdings" pitchFamily="2" charset="2"/>
              <a:buNone/>
            </a:pPr>
            <a:r>
              <a:rPr lang="en-US" sz="2000" dirty="0">
                <a:latin typeface="+mj-lt"/>
              </a:rPr>
              <a:t> (</a:t>
            </a:r>
            <a:r>
              <a:rPr lang="en-US" sz="2000" dirty="0" err="1">
                <a:latin typeface="+mj-lt"/>
              </a:rPr>
              <a:t>i</a:t>
            </a:r>
            <a:r>
              <a:rPr lang="en-US" sz="2000" dirty="0">
                <a:latin typeface="+mj-lt"/>
              </a:rPr>
              <a:t>)…activity would not occur but for the authorization of the work or structures within WOUS (</a:t>
            </a:r>
            <a:r>
              <a:rPr lang="en-US" altLang="en-US" sz="2000" dirty="0">
                <a:latin typeface="+mj-lt"/>
              </a:rPr>
              <a:t>‘</a:t>
            </a:r>
            <a:r>
              <a:rPr lang="en-US" sz="2000" dirty="0">
                <a:latin typeface="+mj-lt"/>
              </a:rPr>
              <a:t>but for</a:t>
            </a:r>
            <a:r>
              <a:rPr lang="en-US" altLang="en-US" sz="2000" dirty="0">
                <a:latin typeface="+mj-lt"/>
              </a:rPr>
              <a:t>’</a:t>
            </a:r>
            <a:r>
              <a:rPr lang="en-US" sz="2000" dirty="0">
                <a:latin typeface="+mj-lt"/>
              </a:rPr>
              <a:t> clause MUST not be used in isolation!)</a:t>
            </a:r>
          </a:p>
          <a:p>
            <a:pPr marL="533400" indent="-533400" eaLnBrk="1" hangingPunct="1">
              <a:lnSpc>
                <a:spcPct val="70000"/>
              </a:lnSpc>
              <a:buFont typeface="Wingdings" pitchFamily="2" charset="2"/>
              <a:buNone/>
            </a:pPr>
            <a:r>
              <a:rPr lang="en-US" sz="2000" dirty="0">
                <a:latin typeface="+mj-lt"/>
              </a:rPr>
              <a:t>		***Note “but for” appears nowhere else (some will assert it drives NEPA and ESA compliance but it does not)***</a:t>
            </a:r>
          </a:p>
          <a:p>
            <a:pPr marL="533400" indent="-533400" eaLnBrk="1" hangingPunct="1">
              <a:lnSpc>
                <a:spcPct val="70000"/>
              </a:lnSpc>
              <a:buFont typeface="Wingdings" pitchFamily="2" charset="2"/>
              <a:buNone/>
            </a:pPr>
            <a:endParaRPr lang="en-US" sz="2000" dirty="0">
              <a:latin typeface="+mj-lt"/>
            </a:endParaRPr>
          </a:p>
          <a:p>
            <a:pPr marL="533400" indent="-533400" eaLnBrk="1" hangingPunct="1">
              <a:lnSpc>
                <a:spcPct val="70000"/>
              </a:lnSpc>
              <a:buFont typeface="Wingdings" pitchFamily="2" charset="2"/>
              <a:buNone/>
            </a:pPr>
            <a:r>
              <a:rPr lang="en-US" sz="2000" dirty="0">
                <a:latin typeface="+mj-lt"/>
              </a:rPr>
              <a:t>(ii)…activity must be integrally related to the work or structures to be authorized within </a:t>
            </a:r>
            <a:r>
              <a:rPr lang="en-US" sz="2000" dirty="0" err="1">
                <a:latin typeface="+mj-lt"/>
              </a:rPr>
              <a:t>WOUS</a:t>
            </a:r>
            <a:r>
              <a:rPr lang="en-US" sz="2000" dirty="0">
                <a:latin typeface="+mj-lt"/>
              </a:rPr>
              <a:t>.  OR...the work or structures authorized must be essential to the completeness of the overall project and program.</a:t>
            </a:r>
          </a:p>
          <a:p>
            <a:pPr marL="533400" indent="-533400" eaLnBrk="1" hangingPunct="1">
              <a:lnSpc>
                <a:spcPct val="70000"/>
              </a:lnSpc>
              <a:buFont typeface="Wingdings" pitchFamily="2" charset="2"/>
              <a:buNone/>
            </a:pPr>
            <a:endParaRPr lang="en-US" sz="2000" dirty="0">
              <a:latin typeface="+mj-lt"/>
            </a:endParaRPr>
          </a:p>
          <a:p>
            <a:pPr marL="533400" indent="-533400" eaLnBrk="1" hangingPunct="1">
              <a:lnSpc>
                <a:spcPct val="70000"/>
              </a:lnSpc>
              <a:buFont typeface="Wingdings" pitchFamily="2" charset="2"/>
              <a:buNone/>
            </a:pPr>
            <a:r>
              <a:rPr lang="en-US" sz="2000" dirty="0">
                <a:latin typeface="+mj-lt"/>
              </a:rPr>
              <a:t>(iii) Such activity must be directly associated (first order impact) with the work or structures to be authorized.</a:t>
            </a:r>
          </a:p>
          <a:p>
            <a:pPr marL="533400" indent="-533400" eaLnBrk="1" hangingPunct="1">
              <a:lnSpc>
                <a:spcPct val="70000"/>
              </a:lnSpc>
              <a:buFont typeface="Wingdings" pitchFamily="2" charset="2"/>
              <a:buNone/>
            </a:pPr>
            <a:endParaRPr lang="en-US" sz="2400" dirty="0">
              <a:latin typeface="+mj-lt"/>
            </a:endParaRPr>
          </a:p>
          <a:p>
            <a:pPr marL="533400" indent="-533400" eaLnBrk="1" hangingPunct="1">
              <a:lnSpc>
                <a:spcPct val="70000"/>
              </a:lnSpc>
              <a:buFont typeface="Wingdings" pitchFamily="2" charset="2"/>
              <a:buNone/>
            </a:pPr>
            <a:endParaRPr lang="en-US" sz="2400" dirty="0">
              <a:latin typeface="+mj-lt"/>
            </a:endParaRPr>
          </a:p>
        </p:txBody>
      </p:sp>
      <p:sp>
        <p:nvSpPr>
          <p:cNvPr id="31748" name="Slide Number Placeholder 3"/>
          <p:cNvSpPr>
            <a:spLocks noGrp="1"/>
          </p:cNvSpPr>
          <p:nvPr>
            <p:ph type="sldNum" sz="quarter" idx="4294967295"/>
          </p:nvPr>
        </p:nvSpPr>
        <p:spPr bwMode="auto">
          <a:xfrm>
            <a:off x="3581400" y="6356350"/>
            <a:ext cx="2133600" cy="365125"/>
          </a:xfrm>
          <a:prstGeom prst="rect">
            <a:avLst/>
          </a:prstGeom>
          <a:noFill/>
          <a:ln>
            <a:miter lim="800000"/>
            <a:headEnd/>
            <a:tailEnd/>
          </a:ln>
        </p:spPr>
        <p:txBody>
          <a:bodyPr/>
          <a:lstStyle/>
          <a:p>
            <a:fld id="{F95C5CF2-D8F7-46D3-8D15-20C28D8E5682}" type="slidenum">
              <a:rPr lang="en-US" smtClean="0">
                <a:latin typeface="Arial" charset="0"/>
                <a:ea typeface="MS PGothic" pitchFamily="34" charset="-128"/>
                <a:cs typeface="Arial" charset="0"/>
              </a:rPr>
              <a:pPr/>
              <a:t>11</a:t>
            </a:fld>
            <a:endParaRPr lang="en-US">
              <a:latin typeface="Arial" charset="0"/>
              <a:ea typeface="MS PGothic" pitchFamily="34" charset="-128"/>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0"/>
            <a:ext cx="8229600" cy="1143000"/>
          </a:xfrm>
        </p:spPr>
        <p:txBody>
          <a:bodyPr/>
          <a:lstStyle/>
          <a:p>
            <a:pPr>
              <a:defRPr/>
            </a:pPr>
            <a:r>
              <a:rPr lang="en-US" sz="3200" b="1" dirty="0"/>
              <a:t>Transmission Lines and View Sheds</a:t>
            </a:r>
          </a:p>
        </p:txBody>
      </p:sp>
      <p:sp>
        <p:nvSpPr>
          <p:cNvPr id="53251" name="Slide Number Placeholder 2"/>
          <p:cNvSpPr>
            <a:spLocks noGrp="1"/>
          </p:cNvSpPr>
          <p:nvPr>
            <p:ph type="sldNum" sz="quarter" idx="4294967295"/>
          </p:nvPr>
        </p:nvSpPr>
        <p:spPr bwMode="auto">
          <a:xfrm>
            <a:off x="3505200" y="6356350"/>
            <a:ext cx="2133600" cy="365125"/>
          </a:xfrm>
          <a:prstGeom prst="rect">
            <a:avLst/>
          </a:prstGeom>
          <a:noFill/>
          <a:ln>
            <a:miter lim="800000"/>
            <a:headEnd/>
            <a:tailEnd/>
          </a:ln>
        </p:spPr>
        <p:txBody>
          <a:bodyPr/>
          <a:lstStyle/>
          <a:p>
            <a:fld id="{66DE4D6E-617D-4152-BF41-39DD279716D3}" type="slidenum">
              <a:rPr lang="en-US" smtClean="0">
                <a:latin typeface="Arial" charset="0"/>
                <a:ea typeface="MS PGothic" pitchFamily="34" charset="-128"/>
                <a:cs typeface="Arial" charset="0"/>
              </a:rPr>
              <a:pPr/>
              <a:t>12</a:t>
            </a:fld>
            <a:endParaRPr lang="en-US" dirty="0">
              <a:latin typeface="Arial" charset="0"/>
              <a:ea typeface="MS PGothic" pitchFamily="34" charset="-128"/>
              <a:cs typeface="Arial" charset="0"/>
            </a:endParaRPr>
          </a:p>
        </p:txBody>
      </p:sp>
      <p:pic>
        <p:nvPicPr>
          <p:cNvPr id="5" name="Picture 4" descr="jamestown-W.jpg"/>
          <p:cNvPicPr>
            <a:picLocks noChangeAspect="1"/>
          </p:cNvPicPr>
          <p:nvPr/>
        </p:nvPicPr>
        <p:blipFill>
          <a:blip r:embed="rId3" cstate="print"/>
          <a:stretch>
            <a:fillRect/>
          </a:stretch>
        </p:blipFill>
        <p:spPr>
          <a:xfrm>
            <a:off x="4267200" y="990600"/>
            <a:ext cx="4617720" cy="4450080"/>
          </a:xfrm>
          <a:prstGeom prst="rect">
            <a:avLst/>
          </a:prstGeom>
        </p:spPr>
      </p:pic>
      <p:pic>
        <p:nvPicPr>
          <p:cNvPr id="6" name="Picture 5" descr="imrsCAJ8P8LQ.jpg"/>
          <p:cNvPicPr>
            <a:picLocks noChangeAspect="1"/>
          </p:cNvPicPr>
          <p:nvPr/>
        </p:nvPicPr>
        <p:blipFill>
          <a:blip r:embed="rId4" cstate="print"/>
          <a:stretch>
            <a:fillRect/>
          </a:stretch>
        </p:blipFill>
        <p:spPr>
          <a:xfrm>
            <a:off x="152400" y="3886200"/>
            <a:ext cx="4343400" cy="2285024"/>
          </a:xfrm>
          <a:prstGeom prst="rect">
            <a:avLst/>
          </a:prstGeom>
        </p:spPr>
      </p:pic>
      <p:sp>
        <p:nvSpPr>
          <p:cNvPr id="7" name="TextBox 6"/>
          <p:cNvSpPr txBox="1"/>
          <p:nvPr/>
        </p:nvSpPr>
        <p:spPr>
          <a:xfrm>
            <a:off x="228600" y="990600"/>
            <a:ext cx="4038600" cy="2585323"/>
          </a:xfrm>
          <a:prstGeom prst="rect">
            <a:avLst/>
          </a:prstGeom>
          <a:noFill/>
        </p:spPr>
        <p:txBody>
          <a:bodyPr wrap="square" rtlCol="0">
            <a:spAutoFit/>
          </a:bodyPr>
          <a:lstStyle/>
          <a:p>
            <a:r>
              <a:rPr lang="en-US" dirty="0"/>
              <a:t>---Vistas Capt John Smith and first English settlers saw in 1607</a:t>
            </a:r>
          </a:p>
          <a:p>
            <a:r>
              <a:rPr lang="en-US" dirty="0"/>
              <a:t>---Transmission line needed to prevent rolling blackouts – Navy supports project</a:t>
            </a:r>
          </a:p>
          <a:p>
            <a:r>
              <a:rPr lang="en-US" dirty="0"/>
              <a:t>---Disagreement to what extent the line would really impact such vistas since other development is in the </a:t>
            </a:r>
            <a:r>
              <a:rPr lang="en-US" dirty="0" err="1"/>
              <a:t>viewshed</a:t>
            </a:r>
            <a:r>
              <a:rPr lang="en-US" dirty="0"/>
              <a:t>.  EIS or EA?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457200"/>
            <a:ext cx="8229600" cy="1981200"/>
          </a:xfrm>
        </p:spPr>
        <p:txBody>
          <a:bodyPr/>
          <a:lstStyle/>
          <a:p>
            <a:pPr eaLnBrk="1" hangingPunct="1"/>
            <a:r>
              <a:rPr lang="en-US" sz="3200" b="1" dirty="0"/>
              <a:t>Traditional Cultural Properties and Traditional Cultural Landscapes</a:t>
            </a:r>
            <a:br>
              <a:rPr lang="en-US" sz="3200" b="1" dirty="0"/>
            </a:br>
            <a:r>
              <a:rPr lang="en-US" sz="3200" b="1" dirty="0"/>
              <a:t>Pala Indian Reservation, San Luis Reyes River, San Diego County, California</a:t>
            </a:r>
          </a:p>
        </p:txBody>
      </p:sp>
      <p:pic>
        <p:nvPicPr>
          <p:cNvPr id="11267"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 y="2514600"/>
            <a:ext cx="8875794" cy="2628067"/>
          </a:xfrm>
        </p:spPr>
      </p:pic>
      <p:sp>
        <p:nvSpPr>
          <p:cNvPr id="4" name="Slide Number Placeholder 3"/>
          <p:cNvSpPr>
            <a:spLocks noGrp="1"/>
          </p:cNvSpPr>
          <p:nvPr>
            <p:ph type="sldNum" sz="quarter" idx="10"/>
          </p:nvPr>
        </p:nvSpPr>
        <p:spPr/>
        <p:txBody>
          <a:bodyPr/>
          <a:lstStyle/>
          <a:p>
            <a:fld id="{8968EFD4-8A75-4C5D-81F7-E1FB367AA221}" type="slidenum">
              <a:rPr lang="en-US" smtClean="0"/>
              <a:pPr/>
              <a:t>13</a:t>
            </a:fld>
            <a:endParaRPr lang="en-US"/>
          </a:p>
        </p:txBody>
      </p:sp>
    </p:spTree>
    <p:extLst>
      <p:ext uri="{BB962C8B-B14F-4D97-AF65-F5344CB8AC3E}">
        <p14:creationId xmlns:p14="http://schemas.microsoft.com/office/powerpoint/2010/main" val="1390905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Mitigation</a:t>
            </a:r>
          </a:p>
        </p:txBody>
      </p:sp>
      <p:sp>
        <p:nvSpPr>
          <p:cNvPr id="3" name="Content Placeholder 2"/>
          <p:cNvSpPr>
            <a:spLocks noGrp="1"/>
          </p:cNvSpPr>
          <p:nvPr>
            <p:ph idx="1"/>
          </p:nvPr>
        </p:nvSpPr>
        <p:spPr/>
        <p:txBody>
          <a:bodyPr/>
          <a:lstStyle/>
          <a:p>
            <a:r>
              <a:rPr lang="en-US" sz="2800" dirty="0"/>
              <a:t>Avoidance and Minimization – can the project footprint/impact area be modified to avoid/minimize impacts to historic properties?</a:t>
            </a:r>
          </a:p>
          <a:p>
            <a:pPr>
              <a:buNone/>
            </a:pPr>
            <a:endParaRPr lang="en-US" sz="2800" dirty="0"/>
          </a:p>
          <a:p>
            <a:r>
              <a:rPr lang="en-US" sz="2800" dirty="0"/>
              <a:t>“Compensation” – If a resource must be destroyed, there may be ways to mitigate, such as photographs, documentation, etc.</a:t>
            </a:r>
          </a:p>
          <a:p>
            <a:pPr lvl="1"/>
            <a:r>
              <a:rPr lang="en-US" sz="2400" dirty="0"/>
              <a:t>National Historic Preservation Act does not REQUIRE that resources be protected but permitting the destruction of resources </a:t>
            </a:r>
            <a:r>
              <a:rPr lang="en-US" sz="2400" u="sng" dirty="0"/>
              <a:t>must be very carefully</a:t>
            </a:r>
            <a:r>
              <a:rPr lang="en-US" sz="2400" dirty="0"/>
              <a:t> evaluated.</a:t>
            </a:r>
          </a:p>
          <a:p>
            <a:pPr>
              <a:buNone/>
            </a:pPr>
            <a:endParaRPr lang="en-US" dirty="0"/>
          </a:p>
        </p:txBody>
      </p:sp>
      <p:sp>
        <p:nvSpPr>
          <p:cNvPr id="4" name="Slide Number Placeholder 3"/>
          <p:cNvSpPr>
            <a:spLocks noGrp="1"/>
          </p:cNvSpPr>
          <p:nvPr>
            <p:ph type="sldNum" sz="quarter" idx="10"/>
          </p:nvPr>
        </p:nvSpPr>
        <p:spPr/>
        <p:txBody>
          <a:bodyPr/>
          <a:lstStyle/>
          <a:p>
            <a:fld id="{8968EFD4-8A75-4C5D-81F7-E1FB367AA221}"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152400"/>
            <a:ext cx="8229600" cy="1143000"/>
          </a:xfrm>
        </p:spPr>
        <p:txBody>
          <a:bodyPr/>
          <a:lstStyle/>
          <a:p>
            <a:pPr eaLnBrk="1" hangingPunct="1"/>
            <a:r>
              <a:rPr lang="en-US" sz="3600" b="1" dirty="0"/>
              <a:t>Summary of Common Issues</a:t>
            </a:r>
          </a:p>
        </p:txBody>
      </p:sp>
      <p:sp>
        <p:nvSpPr>
          <p:cNvPr id="35844" name="Slide Number Placeholder 3"/>
          <p:cNvSpPr>
            <a:spLocks noGrp="1"/>
          </p:cNvSpPr>
          <p:nvPr>
            <p:ph type="sldNum" sz="quarter" idx="4294967295"/>
          </p:nvPr>
        </p:nvSpPr>
        <p:spPr bwMode="auto">
          <a:xfrm>
            <a:off x="3505200" y="6356350"/>
            <a:ext cx="2133600" cy="365125"/>
          </a:xfrm>
          <a:prstGeom prst="rect">
            <a:avLst/>
          </a:prstGeom>
          <a:noFill/>
          <a:ln>
            <a:miter lim="800000"/>
            <a:headEnd/>
            <a:tailEnd/>
          </a:ln>
        </p:spPr>
        <p:txBody>
          <a:bodyPr/>
          <a:lstStyle/>
          <a:p>
            <a:fld id="{57BC9DA9-7720-4535-87D1-FAE63104C5D3}" type="slidenum">
              <a:rPr lang="en-US" smtClean="0">
                <a:latin typeface="Arial" charset="0"/>
                <a:ea typeface="MS PGothic" pitchFamily="34" charset="-128"/>
                <a:cs typeface="Arial" charset="0"/>
              </a:rPr>
              <a:pPr/>
              <a:t>15</a:t>
            </a:fld>
            <a:endParaRPr lang="en-US" dirty="0">
              <a:latin typeface="Arial" charset="0"/>
              <a:ea typeface="MS PGothic" pitchFamily="34" charset="-128"/>
              <a:cs typeface="Arial" charset="0"/>
            </a:endParaRPr>
          </a:p>
        </p:txBody>
      </p:sp>
      <p:sp>
        <p:nvSpPr>
          <p:cNvPr id="6" name="Rectangle 3"/>
          <p:cNvSpPr txBox="1">
            <a:spLocks noChangeArrowheads="1"/>
          </p:cNvSpPr>
          <p:nvPr/>
        </p:nvSpPr>
        <p:spPr bwMode="auto">
          <a:xfrm>
            <a:off x="457200" y="1295400"/>
            <a:ext cx="82296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90000"/>
              </a:lnSpc>
              <a:spcBef>
                <a:spcPct val="20000"/>
              </a:spcBef>
              <a:spcAft>
                <a:spcPts val="1200"/>
              </a:spcAft>
              <a:buSzPct val="95000"/>
              <a:buFont typeface="Wingdings 2" pitchFamily="18" charset="2"/>
              <a:buChar char=""/>
              <a:tabLst/>
              <a:defRPr/>
            </a:pPr>
            <a:r>
              <a:rPr kumimoji="0" lang="en-US" sz="2000" b="0" i="0" u="none" strike="noStrike" kern="1200" cap="none" spc="0" normalizeH="0" baseline="0" noProof="0" dirty="0">
                <a:ln>
                  <a:noFill/>
                </a:ln>
                <a:effectLst/>
                <a:uLnTx/>
                <a:uFillTx/>
                <a:latin typeface="+mj-lt"/>
                <a:ea typeface="MS PGothic" pitchFamily="34" charset="-128"/>
                <a:cs typeface="ＭＳ Ｐゴシック" charset="0"/>
              </a:rPr>
              <a:t>Some parties, including some </a:t>
            </a:r>
            <a:r>
              <a:rPr kumimoji="0" lang="en-US" sz="2000" b="0" i="0" u="none" strike="noStrike" kern="1200" cap="none" spc="0" normalizeH="0" baseline="0" noProof="0" dirty="0" err="1">
                <a:ln>
                  <a:noFill/>
                </a:ln>
                <a:effectLst/>
                <a:uLnTx/>
                <a:uFillTx/>
                <a:latin typeface="+mj-lt"/>
                <a:ea typeface="MS PGothic" pitchFamily="34" charset="-128"/>
                <a:cs typeface="ＭＳ Ｐゴシック" charset="0"/>
              </a:rPr>
              <a:t>SHPOs</a:t>
            </a:r>
            <a:r>
              <a:rPr kumimoji="0" lang="en-US" sz="2000" b="0" i="0" u="none" strike="noStrike" kern="1200" cap="none" spc="0" normalizeH="0" baseline="0" noProof="0" dirty="0">
                <a:ln>
                  <a:noFill/>
                </a:ln>
                <a:effectLst/>
                <a:uLnTx/>
                <a:uFillTx/>
                <a:latin typeface="+mj-lt"/>
                <a:ea typeface="MS PGothic" pitchFamily="34" charset="-128"/>
                <a:cs typeface="ＭＳ Ｐゴシック" charset="0"/>
              </a:rPr>
              <a:t>, Tribes, </a:t>
            </a:r>
            <a:r>
              <a:rPr kumimoji="0" lang="en-US" sz="2000" b="0" i="0" u="none" strike="noStrike" kern="1200" cap="none" spc="0" normalizeH="0" baseline="0" noProof="0" dirty="0" err="1">
                <a:ln>
                  <a:noFill/>
                </a:ln>
                <a:effectLst/>
                <a:uLnTx/>
                <a:uFillTx/>
                <a:latin typeface="+mj-lt"/>
                <a:ea typeface="MS PGothic" pitchFamily="34" charset="-128"/>
                <a:cs typeface="ＭＳ Ｐゴシック" charset="0"/>
              </a:rPr>
              <a:t>ACHP</a:t>
            </a:r>
            <a:r>
              <a:rPr kumimoji="0" lang="en-US" sz="2000" b="0" i="0" u="none" strike="noStrike" kern="1200" cap="none" spc="0" normalizeH="0" baseline="0" noProof="0" dirty="0">
                <a:ln>
                  <a:noFill/>
                </a:ln>
                <a:effectLst/>
                <a:uLnTx/>
                <a:uFillTx/>
                <a:latin typeface="+mj-lt"/>
                <a:ea typeface="MS PGothic" pitchFamily="34" charset="-128"/>
                <a:cs typeface="ＭＳ Ｐゴシック" charset="0"/>
              </a:rPr>
              <a:t> staff, and others assert</a:t>
            </a:r>
            <a:r>
              <a:rPr kumimoji="0" lang="en-US" sz="2000" b="0" i="0" u="none" strike="noStrike" kern="1200" cap="none" spc="0" normalizeH="0" noProof="0" dirty="0">
                <a:ln>
                  <a:noFill/>
                </a:ln>
                <a:effectLst/>
                <a:uLnTx/>
                <a:uFillTx/>
                <a:latin typeface="+mj-lt"/>
                <a:ea typeface="MS PGothic" pitchFamily="34" charset="-128"/>
                <a:cs typeface="ＭＳ Ｐゴシック" charset="0"/>
              </a:rPr>
              <a:t> Appendix C is illegal - of course it is not!  It is a valid regulation and failing to abide by it and subsequent guidance </a:t>
            </a:r>
            <a:r>
              <a:rPr lang="en-US" sz="2000" dirty="0">
                <a:latin typeface="+mj-lt"/>
                <a:ea typeface="MS PGothic" pitchFamily="34" charset="-128"/>
                <a:cs typeface="ＭＳ Ｐゴシック" charset="0"/>
              </a:rPr>
              <a:t>would be illegal.</a:t>
            </a:r>
            <a:endParaRPr kumimoji="0" lang="en-US" sz="2000" b="0" i="0" u="none" strike="noStrike" kern="1200" cap="none" spc="0" normalizeH="0" noProof="0" dirty="0">
              <a:ln>
                <a:noFill/>
              </a:ln>
              <a:effectLst/>
              <a:uLnTx/>
              <a:uFillTx/>
              <a:latin typeface="+mj-lt"/>
              <a:ea typeface="MS PGothic" pitchFamily="34" charset="-128"/>
              <a:cs typeface="ＭＳ Ｐゴシック" charset="0"/>
            </a:endParaRPr>
          </a:p>
          <a:p>
            <a:pPr marL="273050" marR="0" lvl="0" indent="-273050" algn="l" defTabSz="914400" rtl="0" eaLnBrk="0" fontAlgn="base" latinLnBrk="0" hangingPunct="0">
              <a:lnSpc>
                <a:spcPct val="90000"/>
              </a:lnSpc>
              <a:spcBef>
                <a:spcPct val="20000"/>
              </a:spcBef>
              <a:spcAft>
                <a:spcPts val="1200"/>
              </a:spcAft>
              <a:buSzPct val="95000"/>
              <a:buFont typeface="Wingdings 2" pitchFamily="18" charset="2"/>
              <a:buChar char=""/>
              <a:tabLst/>
              <a:defRPr/>
            </a:pPr>
            <a:r>
              <a:rPr kumimoji="0" lang="en-US" sz="2000" b="0" i="0" u="none" strike="noStrike" kern="1200" cap="none" spc="0" normalizeH="0" baseline="0" noProof="0" dirty="0">
                <a:ln>
                  <a:noFill/>
                </a:ln>
                <a:effectLst/>
                <a:uLnTx/>
                <a:uFillTx/>
                <a:latin typeface="+mj-lt"/>
                <a:ea typeface="MS PGothic" pitchFamily="34" charset="-128"/>
                <a:cs typeface="ＭＳ Ｐゴシック" charset="0"/>
              </a:rPr>
              <a:t>Many parties regularly disagree with the Corps’ definition of Federal undertaking within the context of the Regulatory Program</a:t>
            </a:r>
            <a:r>
              <a:rPr lang="en-US" sz="2000" dirty="0">
                <a:latin typeface="+mj-lt"/>
                <a:ea typeface="MS PGothic" pitchFamily="34" charset="-128"/>
                <a:cs typeface="ＭＳ Ｐゴシック" charset="0"/>
              </a:rPr>
              <a:t>.  They want us to regulate more than we do.</a:t>
            </a:r>
            <a:endParaRPr kumimoji="0" lang="en-US" sz="2000" b="0" i="0" u="none" strike="noStrike" kern="1200" cap="none" spc="0" normalizeH="0" baseline="0" noProof="0" dirty="0">
              <a:ln>
                <a:noFill/>
              </a:ln>
              <a:effectLst/>
              <a:uLnTx/>
              <a:uFillTx/>
              <a:latin typeface="+mj-lt"/>
              <a:ea typeface="ＭＳ Ｐゴシック" pitchFamily="34" charset="-128"/>
              <a:cs typeface="ＭＳ Ｐゴシック" charset="0"/>
            </a:endParaRPr>
          </a:p>
          <a:p>
            <a:pPr marL="273050" marR="0" lvl="0" indent="-273050" algn="l" defTabSz="914400" rtl="0" eaLnBrk="0" fontAlgn="base" latinLnBrk="0" hangingPunct="0">
              <a:lnSpc>
                <a:spcPct val="90000"/>
              </a:lnSpc>
              <a:spcBef>
                <a:spcPct val="20000"/>
              </a:spcBef>
              <a:spcAft>
                <a:spcPts val="1200"/>
              </a:spcAft>
              <a:buSzPct val="95000"/>
              <a:buFont typeface="Wingdings 2" pitchFamily="18" charset="2"/>
              <a:buChar char=""/>
              <a:tabLst/>
              <a:defRPr/>
            </a:pPr>
            <a:r>
              <a:rPr kumimoji="0" lang="en-US" sz="2000" b="0" i="0" u="none" strike="noStrike" kern="1200" cap="none" spc="0" normalizeH="0" baseline="0" noProof="0" dirty="0">
                <a:ln>
                  <a:noFill/>
                </a:ln>
                <a:effectLst/>
                <a:uLnTx/>
                <a:uFillTx/>
                <a:latin typeface="+mj-lt"/>
                <a:ea typeface="ＭＳ Ｐゴシック" pitchFamily="34" charset="-128"/>
                <a:cs typeface="ＭＳ Ｐゴシック" charset="0"/>
              </a:rPr>
              <a:t>Many parties want the Corps to expand the permit area to “area of potential effect” based on a larger undertaking.  We cannot do this!</a:t>
            </a:r>
          </a:p>
          <a:p>
            <a:pPr marL="273050" marR="0" lvl="0" indent="-273050" algn="l" defTabSz="914400" rtl="0" eaLnBrk="0" fontAlgn="base" latinLnBrk="0" hangingPunct="0">
              <a:lnSpc>
                <a:spcPct val="90000"/>
              </a:lnSpc>
              <a:spcBef>
                <a:spcPct val="20000"/>
              </a:spcBef>
              <a:spcAft>
                <a:spcPts val="1200"/>
              </a:spcAft>
              <a:buSzPct val="95000"/>
              <a:buFont typeface="Wingdings 2" pitchFamily="18" charset="2"/>
              <a:buChar char=""/>
              <a:tabLst/>
              <a:defRPr/>
            </a:pPr>
            <a:r>
              <a:rPr lang="en-US" sz="2000" dirty="0">
                <a:latin typeface="+mj-lt"/>
                <a:ea typeface="ＭＳ Ｐゴシック" pitchFamily="34" charset="-128"/>
                <a:cs typeface="ＭＳ Ｐゴシック" charset="0"/>
              </a:rPr>
              <a:t>Some parties may try to convince you that you do not have the authority to make a decision unless there is “consensus.”</a:t>
            </a:r>
            <a:endParaRPr kumimoji="0" lang="en-US" sz="2000" b="0" i="0" u="none" strike="noStrike" kern="1200" cap="none" spc="0" normalizeH="0" baseline="0" noProof="0" dirty="0">
              <a:ln>
                <a:noFill/>
              </a:ln>
              <a:effectLst/>
              <a:uLnTx/>
              <a:uFillTx/>
              <a:latin typeface="+mj-lt"/>
              <a:ea typeface="ＭＳ Ｐゴシック" pitchFamily="34" charset="-128"/>
              <a:cs typeface="ＭＳ Ｐゴシック" charset="0"/>
            </a:endParaRPr>
          </a:p>
          <a:p>
            <a:pPr marL="639763" marR="0" lvl="1" indent="-246063" algn="l" defTabSz="914400" rtl="0" eaLnBrk="0" fontAlgn="base" latinLnBrk="0" hangingPunct="0">
              <a:lnSpc>
                <a:spcPct val="90000"/>
              </a:lnSpc>
              <a:spcBef>
                <a:spcPct val="20000"/>
              </a:spcBef>
              <a:spcAft>
                <a:spcPct val="0"/>
              </a:spcAft>
              <a:buClr>
                <a:schemeClr val="accent1"/>
              </a:buClr>
              <a:buSzPct val="85000"/>
              <a:buFont typeface="Arial" pitchFamily="34" charset="0"/>
              <a:buNone/>
              <a:tabLst/>
              <a:defRPr/>
            </a:pPr>
            <a:endParaRPr kumimoji="0" lang="en-US" sz="2400" b="0" i="0" u="none" strike="noStrike" kern="1200" cap="none" spc="0" normalizeH="0" baseline="0" noProof="0" dirty="0">
              <a:ln>
                <a:noFill/>
              </a:ln>
              <a:solidFill>
                <a:schemeClr val="tx2"/>
              </a:solidFill>
              <a:effectLst/>
              <a:uLnTx/>
              <a:uFillTx/>
              <a:latin typeface="+mj-lt"/>
              <a:ea typeface="ＭＳ Ｐゴシック" pitchFamily="34" charset="-128"/>
              <a:cs typeface="+mn-cs"/>
            </a:endParaRPr>
          </a:p>
          <a:p>
            <a:pPr marL="639763" marR="0" lvl="1" indent="-246063" algn="l" defTabSz="914400" rtl="0" eaLnBrk="0" fontAlgn="base" latinLnBrk="0" hangingPunct="0">
              <a:lnSpc>
                <a:spcPct val="90000"/>
              </a:lnSpc>
              <a:spcBef>
                <a:spcPct val="20000"/>
              </a:spcBef>
              <a:spcAft>
                <a:spcPct val="0"/>
              </a:spcAft>
              <a:buClr>
                <a:schemeClr val="accent1"/>
              </a:buClr>
              <a:buSzPct val="85000"/>
              <a:buFont typeface="Verdana" pitchFamily="34" charset="0"/>
              <a:buNone/>
              <a:tabLst/>
              <a:defRPr/>
            </a:pPr>
            <a:endParaRPr kumimoji="0" lang="en-US" sz="2400" b="0" i="0" u="none" strike="noStrike" kern="1200" cap="none" spc="0" normalizeH="0" baseline="0" noProof="0" dirty="0">
              <a:ln>
                <a:noFill/>
              </a:ln>
              <a:solidFill>
                <a:schemeClr val="tx2"/>
              </a:solidFill>
              <a:effectLst/>
              <a:uLnTx/>
              <a:uFillTx/>
              <a:latin typeface="+mj-lt"/>
              <a:ea typeface="ＭＳ Ｐゴシック" pitchFamily="34" charset="-128"/>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457200" y="457200"/>
            <a:ext cx="8382000" cy="762000"/>
          </a:xfrm>
        </p:spPr>
        <p:txBody>
          <a:bodyPr/>
          <a:lstStyle/>
          <a:p>
            <a:pPr eaLnBrk="1" hangingPunct="1"/>
            <a:br>
              <a:rPr lang="en-US" sz="3200" b="1" dirty="0">
                <a:ea typeface="ＭＳ Ｐゴシック" pitchFamily="34" charset="-128"/>
              </a:rPr>
            </a:br>
            <a:r>
              <a:rPr lang="en-US" sz="3200" b="1" dirty="0">
                <a:ea typeface="ＭＳ Ｐゴシック" pitchFamily="34" charset="-128"/>
              </a:rPr>
              <a:t>Critical Takeaway for DEs:</a:t>
            </a:r>
            <a:br>
              <a:rPr lang="en-US" sz="3200" b="1" dirty="0">
                <a:ea typeface="ＭＳ Ｐゴシック" pitchFamily="34" charset="-128"/>
              </a:rPr>
            </a:br>
            <a:br>
              <a:rPr lang="en-US" dirty="0">
                <a:ea typeface="ＭＳ Ｐゴシック" pitchFamily="34" charset="-128"/>
              </a:rPr>
            </a:br>
            <a:endParaRPr lang="en-US" dirty="0">
              <a:ea typeface="ＭＳ Ｐゴシック" pitchFamily="34" charset="-128"/>
            </a:endParaRPr>
          </a:p>
        </p:txBody>
      </p:sp>
      <p:sp>
        <p:nvSpPr>
          <p:cNvPr id="39938" name="Rectangle 3"/>
          <p:cNvSpPr>
            <a:spLocks noGrp="1" noChangeArrowheads="1"/>
          </p:cNvSpPr>
          <p:nvPr>
            <p:ph idx="1"/>
          </p:nvPr>
        </p:nvSpPr>
        <p:spPr>
          <a:xfrm>
            <a:off x="457200" y="914400"/>
            <a:ext cx="7788275" cy="4419600"/>
          </a:xfrm>
        </p:spPr>
        <p:txBody>
          <a:bodyPr/>
          <a:lstStyle/>
          <a:p>
            <a:pPr eaLnBrk="1" hangingPunct="1"/>
            <a:r>
              <a:rPr lang="en-US" sz="2000" dirty="0">
                <a:ea typeface="ＭＳ Ｐゴシック" pitchFamily="34" charset="-128"/>
              </a:rPr>
              <a:t>A. Determine </a:t>
            </a:r>
            <a:r>
              <a:rPr lang="en-US" sz="2000" b="1" dirty="0">
                <a:ea typeface="ＭＳ Ｐゴシック" pitchFamily="34" charset="-128"/>
              </a:rPr>
              <a:t>scope of analysis/permit area</a:t>
            </a:r>
            <a:r>
              <a:rPr lang="en-US" sz="2000" dirty="0">
                <a:ea typeface="ＭＳ Ｐゴシック" pitchFamily="34" charset="-128"/>
              </a:rPr>
              <a:t> for your project</a:t>
            </a:r>
          </a:p>
          <a:p>
            <a:pPr eaLnBrk="1" hangingPunct="1"/>
            <a:r>
              <a:rPr lang="en-US" sz="2000" dirty="0">
                <a:ea typeface="ＭＳ Ｐゴシック" pitchFamily="34" charset="-128"/>
              </a:rPr>
              <a:t>B. </a:t>
            </a:r>
            <a:r>
              <a:rPr lang="en-US" sz="2000" b="1" dirty="0">
                <a:ea typeface="ＭＳ Ｐゴシック" pitchFamily="34" charset="-128"/>
              </a:rPr>
              <a:t>Identify</a:t>
            </a:r>
            <a:r>
              <a:rPr lang="en-US" sz="2000" dirty="0">
                <a:ea typeface="ＭＳ Ｐゴシック" pitchFamily="34" charset="-128"/>
              </a:rPr>
              <a:t> historic properties in the permit area (or the reason no identification is necessary)</a:t>
            </a:r>
          </a:p>
          <a:p>
            <a:pPr eaLnBrk="1" hangingPunct="1"/>
            <a:r>
              <a:rPr lang="en-US" sz="2000" dirty="0">
                <a:ea typeface="ＭＳ Ｐゴシック" pitchFamily="34" charset="-128"/>
              </a:rPr>
              <a:t>C. Determine </a:t>
            </a:r>
            <a:r>
              <a:rPr lang="en-US" sz="2000" b="1" dirty="0">
                <a:ea typeface="ＭＳ Ｐゴシック" pitchFamily="34" charset="-128"/>
              </a:rPr>
              <a:t>eligibility</a:t>
            </a:r>
            <a:r>
              <a:rPr lang="en-US" sz="2000" dirty="0">
                <a:ea typeface="ＭＳ Ｐゴシック" pitchFamily="34" charset="-128"/>
              </a:rPr>
              <a:t> of historic properties (read this again, it is a critical step)</a:t>
            </a:r>
          </a:p>
          <a:p>
            <a:pPr eaLnBrk="1" hangingPunct="1"/>
            <a:r>
              <a:rPr lang="en-US" sz="2000" dirty="0">
                <a:ea typeface="ＭＳ Ｐゴシック" pitchFamily="34" charset="-128"/>
              </a:rPr>
              <a:t>D. Determine </a:t>
            </a:r>
            <a:r>
              <a:rPr lang="en-US" sz="2000" b="1" dirty="0">
                <a:ea typeface="ＭＳ Ｐゴシック" pitchFamily="34" charset="-128"/>
              </a:rPr>
              <a:t>effects</a:t>
            </a:r>
            <a:r>
              <a:rPr lang="en-US" sz="2000" dirty="0">
                <a:ea typeface="ＭＳ Ｐゴシック" pitchFamily="34" charset="-128"/>
              </a:rPr>
              <a:t> to NRHP eligible historic properties</a:t>
            </a:r>
          </a:p>
          <a:p>
            <a:pPr eaLnBrk="1" hangingPunct="1"/>
            <a:r>
              <a:rPr lang="en-US" sz="2000" dirty="0">
                <a:ea typeface="ＭＳ Ｐゴシック" pitchFamily="34" charset="-128"/>
              </a:rPr>
              <a:t>E. Determine </a:t>
            </a:r>
            <a:r>
              <a:rPr lang="en-US" sz="2000" b="1" dirty="0">
                <a:ea typeface="ＭＳ Ｐゴシック" pitchFamily="34" charset="-128"/>
              </a:rPr>
              <a:t>avoidance, protection, or mitigation</a:t>
            </a:r>
            <a:r>
              <a:rPr lang="en-US" sz="2000" dirty="0">
                <a:ea typeface="ＭＳ Ｐゴシック" pitchFamily="34" charset="-128"/>
              </a:rPr>
              <a:t> of affected NRHP eligible historic properties</a:t>
            </a:r>
          </a:p>
          <a:p>
            <a:pPr eaLnBrk="1" hangingPunct="1"/>
            <a:r>
              <a:rPr lang="en-US" sz="2000" dirty="0">
                <a:ea typeface="ＭＳ Ｐゴシック" pitchFamily="34" charset="-128"/>
              </a:rPr>
              <a:t>F. Conclude the process; use </a:t>
            </a:r>
            <a:r>
              <a:rPr lang="en-US" sz="2000" b="1" dirty="0">
                <a:ea typeface="ＭＳ Ｐゴシック" pitchFamily="34" charset="-128"/>
              </a:rPr>
              <a:t>agreement documents and conditions</a:t>
            </a:r>
            <a:r>
              <a:rPr lang="en-US" sz="2000" dirty="0">
                <a:ea typeface="ＭＳ Ｐゴシック" pitchFamily="34" charset="-128"/>
              </a:rPr>
              <a:t> in the permit to seal the deal on site protection and adverse effects.</a:t>
            </a:r>
          </a:p>
          <a:p>
            <a:pPr lvl="0"/>
            <a:r>
              <a:rPr lang="en-US" sz="2000" dirty="0">
                <a:ea typeface="ＭＳ Ｐゴシック" pitchFamily="34" charset="-128"/>
                <a:cs typeface="ＭＳ Ｐゴシック" charset="0"/>
              </a:rPr>
              <a:t>G. In the event there are irreconcilable differences and every effort to resolve them has been made, and document, you still have the power to move forward and make a permit decision.</a:t>
            </a:r>
            <a:endParaRPr lang="en-US" sz="2000" kern="1200" dirty="0">
              <a:ea typeface="ＭＳ Ｐゴシック" pitchFamily="34" charset="-128"/>
              <a:cs typeface="ＭＳ Ｐゴシック" charset="0"/>
            </a:endParaRPr>
          </a:p>
          <a:p>
            <a:pPr eaLnBrk="1" hangingPunct="1"/>
            <a:endParaRPr lang="en-US" sz="2000" dirty="0">
              <a:ea typeface="ＭＳ Ｐゴシック" pitchFamily="34" charset="-128"/>
            </a:endParaRPr>
          </a:p>
          <a:p>
            <a:pPr eaLnBrk="1" hangingPunct="1">
              <a:buFont typeface="Wingdings" pitchFamily="2" charset="2"/>
              <a:buNone/>
            </a:pPr>
            <a:endParaRPr lang="en-US" sz="2000" dirty="0">
              <a:ea typeface="ＭＳ Ｐゴシック"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National Historic Preservation Act (</a:t>
            </a:r>
            <a:r>
              <a:rPr lang="en-US" sz="3200" dirty="0" err="1"/>
              <a:t>NHPA</a:t>
            </a:r>
            <a:r>
              <a:rPr lang="en-US" sz="3200" dirty="0"/>
              <a:t>)</a:t>
            </a:r>
          </a:p>
        </p:txBody>
      </p:sp>
      <p:sp>
        <p:nvSpPr>
          <p:cNvPr id="3" name="Content Placeholder 2"/>
          <p:cNvSpPr>
            <a:spLocks noGrp="1"/>
          </p:cNvSpPr>
          <p:nvPr>
            <p:ph sz="half" idx="1"/>
          </p:nvPr>
        </p:nvSpPr>
        <p:spPr>
          <a:xfrm>
            <a:off x="152400" y="1295400"/>
            <a:ext cx="8458200" cy="3886200"/>
          </a:xfrm>
        </p:spPr>
        <p:txBody>
          <a:bodyPr/>
          <a:lstStyle/>
          <a:p>
            <a:pPr algn="ctr"/>
            <a:r>
              <a:rPr lang="en-US" sz="1800" b="1" dirty="0">
                <a:latin typeface="+mj-lt"/>
              </a:rPr>
              <a:t>Section 106</a:t>
            </a:r>
          </a:p>
          <a:p>
            <a:pPr>
              <a:buFont typeface="Arial" pitchFamily="34" charset="0"/>
              <a:buChar char="•"/>
            </a:pPr>
            <a:r>
              <a:rPr lang="en-US" sz="1800" dirty="0">
                <a:latin typeface="+mj-lt"/>
              </a:rPr>
              <a:t> Prior to the issuance of any permit, the Federal agency (Corps) shall take into account the effect of the undertaking (permit) on any historic property.</a:t>
            </a:r>
          </a:p>
          <a:p>
            <a:pPr>
              <a:buNone/>
            </a:pPr>
            <a:endParaRPr lang="en-US" sz="1800" dirty="0">
              <a:latin typeface="+mj-lt"/>
            </a:endParaRPr>
          </a:p>
          <a:p>
            <a:pPr>
              <a:buFont typeface="Arial" pitchFamily="34" charset="0"/>
              <a:buChar char="•"/>
            </a:pPr>
            <a:r>
              <a:rPr lang="en-US" sz="1800" dirty="0">
                <a:latin typeface="+mj-lt"/>
              </a:rPr>
              <a:t> The Federal agency shall afford the Advisory Council on Historic Preservation a reasonable opportunity to comment on the undertaking and its effect(s).</a:t>
            </a:r>
          </a:p>
          <a:p>
            <a:pPr>
              <a:buNone/>
            </a:pPr>
            <a:endParaRPr lang="en-US" sz="1800" b="1" dirty="0">
              <a:latin typeface="+mj-lt"/>
            </a:endParaRPr>
          </a:p>
          <a:p>
            <a:pPr algn="ctr"/>
            <a:r>
              <a:rPr lang="en-US" sz="1800" b="1" dirty="0">
                <a:latin typeface="+mj-lt"/>
              </a:rPr>
              <a:t>Section 101(d)(6)(B)</a:t>
            </a:r>
          </a:p>
          <a:p>
            <a:pPr>
              <a:buFont typeface="Arial" pitchFamily="34" charset="0"/>
              <a:buChar char="•"/>
            </a:pPr>
            <a:r>
              <a:rPr lang="en-US" sz="1800" dirty="0">
                <a:latin typeface="+mj-lt"/>
              </a:rPr>
              <a:t> The Federal agency shall consult with any Indian tribe or Native Hawaiian organization that attaches religious and cultural significance to properties.</a:t>
            </a:r>
          </a:p>
          <a:p>
            <a:endParaRPr lang="en-US" sz="1800" dirty="0">
              <a:latin typeface="+mj-lt"/>
            </a:endParaRPr>
          </a:p>
          <a:p>
            <a:pPr algn="ctr"/>
            <a:r>
              <a:rPr lang="en-US" sz="1800" b="1" dirty="0">
                <a:latin typeface="+mj-lt"/>
              </a:rPr>
              <a:t>Section 101(d)(6)(A)</a:t>
            </a:r>
          </a:p>
          <a:p>
            <a:pPr>
              <a:buFont typeface="Arial" pitchFamily="34" charset="0"/>
              <a:buChar char="•"/>
            </a:pPr>
            <a:r>
              <a:rPr lang="en-US" sz="1800" dirty="0">
                <a:latin typeface="+mj-lt"/>
              </a:rPr>
              <a:t> Properties of traditional religious and cultural importance to an Indian tribe or Native Hawaiian organization may be determined to be historic properties.</a:t>
            </a:r>
          </a:p>
          <a:p>
            <a:pPr>
              <a:buNone/>
            </a:pPr>
            <a:endParaRPr lang="en-US" dirty="0">
              <a:latin typeface="+mj-lt"/>
            </a:endParaRPr>
          </a:p>
        </p:txBody>
      </p:sp>
      <p:sp>
        <p:nvSpPr>
          <p:cNvPr id="5" name="Slide Number Placeholder 4"/>
          <p:cNvSpPr>
            <a:spLocks noGrp="1"/>
          </p:cNvSpPr>
          <p:nvPr>
            <p:ph type="sldNum" sz="quarter" idx="10"/>
          </p:nvPr>
        </p:nvSpPr>
        <p:spPr/>
        <p:txBody>
          <a:bodyPr/>
          <a:lstStyle/>
          <a:p>
            <a:pPr>
              <a:defRPr/>
            </a:pPr>
            <a:fld id="{0A078EA0-E748-4FEA-B1DF-09315AB2CD84}" type="slidenum">
              <a:rPr lang="en-US" smtClean="0"/>
              <a:pPr>
                <a:defRPr/>
              </a:pPr>
              <a:t>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lstStyle/>
          <a:p>
            <a:r>
              <a:rPr lang="en-US" dirty="0"/>
              <a:t>Historic Property</a:t>
            </a:r>
          </a:p>
        </p:txBody>
      </p:sp>
      <p:sp>
        <p:nvSpPr>
          <p:cNvPr id="5" name="Slide Number Placeholder 4"/>
          <p:cNvSpPr>
            <a:spLocks noGrp="1"/>
          </p:cNvSpPr>
          <p:nvPr>
            <p:ph type="sldNum" sz="quarter" idx="10"/>
          </p:nvPr>
        </p:nvSpPr>
        <p:spPr/>
        <p:txBody>
          <a:bodyPr/>
          <a:lstStyle/>
          <a:p>
            <a:pPr>
              <a:defRPr/>
            </a:pPr>
            <a:fld id="{0A078EA0-E748-4FEA-B1DF-09315AB2CD84}" type="slidenum">
              <a:rPr lang="en-US" smtClean="0"/>
              <a:pPr>
                <a:defRPr/>
              </a:pPr>
              <a:t>3</a:t>
            </a:fld>
            <a:endParaRPr lang="en-US" dirty="0"/>
          </a:p>
        </p:txBody>
      </p:sp>
      <p:sp>
        <p:nvSpPr>
          <p:cNvPr id="6" name="Rectangle 3"/>
          <p:cNvSpPr>
            <a:spLocks noGrp="1" noChangeArrowheads="1"/>
          </p:cNvSpPr>
          <p:nvPr>
            <p:ph sz="half" idx="1"/>
          </p:nvPr>
        </p:nvSpPr>
        <p:spPr>
          <a:xfrm>
            <a:off x="457200" y="1600200"/>
            <a:ext cx="7924800" cy="3886200"/>
          </a:xfrm>
        </p:spPr>
        <p:txBody>
          <a:bodyPr/>
          <a:lstStyle/>
          <a:p>
            <a:pPr>
              <a:buFontTx/>
              <a:buNone/>
            </a:pPr>
            <a:r>
              <a:rPr lang="en-US" sz="2000" b="0" dirty="0">
                <a:latin typeface="+mj-lt"/>
              </a:rPr>
              <a:t>A historic property is a property which as historical importance to any person or group.  This term includes the types of districts, sites, buildings, structures, or objects </a:t>
            </a:r>
            <a:r>
              <a:rPr lang="en-US" sz="2000" b="0" u="sng" dirty="0">
                <a:latin typeface="+mj-lt"/>
              </a:rPr>
              <a:t>eligible</a:t>
            </a:r>
            <a:r>
              <a:rPr lang="en-US" sz="2000" b="0" dirty="0">
                <a:latin typeface="+mj-lt"/>
              </a:rPr>
              <a:t> for inclusion, but not necessarily listed, on the National Register</a:t>
            </a:r>
          </a:p>
          <a:p>
            <a:pPr>
              <a:buFontTx/>
              <a:buNone/>
            </a:pPr>
            <a:r>
              <a:rPr lang="en-US" sz="2000" dirty="0">
                <a:latin typeface="+mj-lt"/>
              </a:rPr>
              <a:t>				-  </a:t>
            </a:r>
            <a:r>
              <a:rPr lang="en-US" sz="2000" i="1" dirty="0">
                <a:latin typeface="+mj-lt"/>
              </a:rPr>
              <a:t>33 CFR 325 Appendix C Part 1.(b)</a:t>
            </a:r>
            <a:endParaRPr lang="en-US" sz="2000" b="0" i="1" dirty="0">
              <a:latin typeface="+mj-lt"/>
            </a:endParaRPr>
          </a:p>
          <a:p>
            <a:pPr>
              <a:buFontTx/>
              <a:buNone/>
            </a:pPr>
            <a:endParaRPr lang="en-US" dirty="0">
              <a:latin typeface="+mj-lt"/>
            </a:endParaRPr>
          </a:p>
          <a:p>
            <a:pPr>
              <a:buFontTx/>
              <a:buNone/>
            </a:pPr>
            <a:r>
              <a:rPr lang="en-US" sz="2000" b="0" dirty="0">
                <a:latin typeface="+mj-lt"/>
              </a:rPr>
              <a:t>It can be a place, a structure, the location of an event, an association with historic people, a Traditional Cultural Property or Landscape, lots of things…</a:t>
            </a:r>
          </a:p>
          <a:p>
            <a:pPr>
              <a:buFontTx/>
              <a:buNone/>
            </a:pPr>
            <a:endParaRPr lang="en-US" sz="2000" dirty="0">
              <a:latin typeface="+mj-lt"/>
            </a:endParaRPr>
          </a:p>
          <a:p>
            <a:pPr>
              <a:buFontTx/>
              <a:buNone/>
            </a:pPr>
            <a:r>
              <a:rPr lang="en-US" sz="2000" b="0" dirty="0">
                <a:latin typeface="+mj-lt"/>
              </a:rPr>
              <a:t>Eligibility determinations must follow a detailed process that can involve multiple parties.</a:t>
            </a:r>
          </a:p>
          <a:p>
            <a:pPr>
              <a:buFontTx/>
              <a:buNone/>
            </a:pPr>
            <a:endParaRPr lang="en-US" dirty="0">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4"/>
          <p:cNvSpPr>
            <a:spLocks noGrp="1"/>
          </p:cNvSpPr>
          <p:nvPr>
            <p:ph type="sldNum" sz="quarter" idx="4294967295"/>
          </p:nvPr>
        </p:nvSpPr>
        <p:spPr bwMode="auto">
          <a:xfrm>
            <a:off x="7924800" y="6356350"/>
            <a:ext cx="762000" cy="365125"/>
          </a:xfrm>
          <a:prstGeom prst="rect">
            <a:avLst/>
          </a:prstGeom>
          <a:noFill/>
          <a:ln>
            <a:miter lim="800000"/>
            <a:headEnd/>
            <a:tailEnd/>
          </a:ln>
        </p:spPr>
        <p:txBody>
          <a:bodyPr/>
          <a:lstStyle/>
          <a:p>
            <a:fld id="{DAF00737-6B4E-4E3B-9921-517131246126}" type="slidenum">
              <a:rPr lang="en-US" smtClean="0">
                <a:latin typeface="Arial" charset="0"/>
                <a:ea typeface="MS PGothic" pitchFamily="34" charset="-128"/>
                <a:cs typeface="Arial" charset="0"/>
              </a:rPr>
              <a:pPr/>
              <a:t>4</a:t>
            </a:fld>
            <a:endParaRPr lang="en-US">
              <a:latin typeface="Arial" charset="0"/>
              <a:ea typeface="MS PGothic" pitchFamily="34" charset="-128"/>
              <a:cs typeface="Arial" charset="0"/>
            </a:endParaRPr>
          </a:p>
        </p:txBody>
      </p:sp>
      <p:pic>
        <p:nvPicPr>
          <p:cNvPr id="48131" name="Picture 4" descr="Monks Mound in Snow"/>
          <p:cNvPicPr>
            <a:picLocks noChangeAspect="1" noChangeArrowheads="1"/>
          </p:cNvPicPr>
          <p:nvPr/>
        </p:nvPicPr>
        <p:blipFill>
          <a:blip r:embed="rId2" cstate="print"/>
          <a:srcRect/>
          <a:stretch>
            <a:fillRect/>
          </a:stretch>
        </p:blipFill>
        <p:spPr bwMode="auto">
          <a:xfrm>
            <a:off x="457200" y="762000"/>
            <a:ext cx="3962400" cy="2644775"/>
          </a:xfrm>
          <a:prstGeom prst="rect">
            <a:avLst/>
          </a:prstGeom>
          <a:noFill/>
          <a:ln w="6350">
            <a:solidFill>
              <a:schemeClr val="tx1"/>
            </a:solidFill>
            <a:miter lim="800000"/>
            <a:headEnd/>
            <a:tailEnd/>
          </a:ln>
        </p:spPr>
      </p:pic>
      <p:pic>
        <p:nvPicPr>
          <p:cNvPr id="48132" name="Picture 6" descr="Fort Ancient mound"/>
          <p:cNvPicPr>
            <a:picLocks noChangeAspect="1" noChangeArrowheads="1"/>
          </p:cNvPicPr>
          <p:nvPr/>
        </p:nvPicPr>
        <p:blipFill>
          <a:blip r:embed="rId3" cstate="print"/>
          <a:srcRect/>
          <a:stretch>
            <a:fillRect/>
          </a:stretch>
        </p:blipFill>
        <p:spPr bwMode="auto">
          <a:xfrm>
            <a:off x="457200" y="3505200"/>
            <a:ext cx="3962400" cy="2635250"/>
          </a:xfrm>
          <a:prstGeom prst="rect">
            <a:avLst/>
          </a:prstGeom>
          <a:noFill/>
          <a:ln w="6350">
            <a:solidFill>
              <a:schemeClr val="tx1"/>
            </a:solidFill>
            <a:miter lim="800000"/>
            <a:headEnd/>
            <a:tailEnd/>
          </a:ln>
        </p:spPr>
      </p:pic>
      <p:pic>
        <p:nvPicPr>
          <p:cNvPr id="48133" name="Picture 7" descr="Jacknife Cave"/>
          <p:cNvPicPr>
            <a:picLocks noChangeAspect="1" noChangeArrowheads="1"/>
          </p:cNvPicPr>
          <p:nvPr/>
        </p:nvPicPr>
        <p:blipFill>
          <a:blip r:embed="rId4" cstate="print"/>
          <a:srcRect/>
          <a:stretch>
            <a:fillRect/>
          </a:stretch>
        </p:blipFill>
        <p:spPr bwMode="auto">
          <a:xfrm>
            <a:off x="4572000" y="3479800"/>
            <a:ext cx="3962400" cy="2638425"/>
          </a:xfrm>
          <a:prstGeom prst="rect">
            <a:avLst/>
          </a:prstGeom>
          <a:noFill/>
          <a:ln w="6350">
            <a:solidFill>
              <a:schemeClr val="tx1"/>
            </a:solidFill>
            <a:miter lim="800000"/>
            <a:headEnd/>
            <a:tailEnd/>
          </a:ln>
        </p:spPr>
      </p:pic>
      <p:sp>
        <p:nvSpPr>
          <p:cNvPr id="7175" name="Rectangle 9"/>
          <p:cNvSpPr>
            <a:spLocks noGrp="1" noChangeArrowheads="1"/>
          </p:cNvSpPr>
          <p:nvPr>
            <p:ph type="title"/>
          </p:nvPr>
        </p:nvSpPr>
        <p:spPr>
          <a:xfrm>
            <a:off x="457200" y="152401"/>
            <a:ext cx="8229600" cy="609600"/>
          </a:xfrm>
          <a:extLst>
            <a:ext uri="{909E8E84-426E-40dd-AFC4-6F175D3DCCD1}"/>
            <a:ext uri="{91240B29-F687-4f45-9708-019B960494DF}"/>
            <a:ext uri="{FAA26D3D-D897-4be2-8F04-BA451C77F1D7}"/>
          </a:extLst>
        </p:spPr>
        <p:txBody>
          <a:bodyPr>
            <a:normAutofit/>
          </a:bodyPr>
          <a:lstStyle/>
          <a:p>
            <a:pPr eaLnBrk="1" hangingPunct="1">
              <a:defRPr/>
            </a:pPr>
            <a:r>
              <a:rPr lang="en-US" sz="2800" dirty="0"/>
              <a:t>Some Properties are Obvious &amp; Easy to Identify</a:t>
            </a:r>
          </a:p>
        </p:txBody>
      </p:sp>
      <p:pic>
        <p:nvPicPr>
          <p:cNvPr id="48135" name="Picture 10" descr="18Bonito"/>
          <p:cNvPicPr>
            <a:picLocks noChangeAspect="1" noChangeArrowheads="1"/>
          </p:cNvPicPr>
          <p:nvPr/>
        </p:nvPicPr>
        <p:blipFill>
          <a:blip r:embed="rId5" cstate="print"/>
          <a:srcRect/>
          <a:stretch>
            <a:fillRect/>
          </a:stretch>
        </p:blipFill>
        <p:spPr bwMode="auto">
          <a:xfrm>
            <a:off x="4495800" y="762000"/>
            <a:ext cx="4038600" cy="2651125"/>
          </a:xfrm>
          <a:prstGeom prst="rect">
            <a:avLst/>
          </a:prstGeom>
          <a:noFill/>
          <a:ln w="6350">
            <a:solidFill>
              <a:schemeClr val="tx1"/>
            </a:solid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a:spLocks noGrp="1"/>
          </p:cNvSpPr>
          <p:nvPr>
            <p:ph type="sldNum" sz="quarter" idx="4294967295"/>
          </p:nvPr>
        </p:nvSpPr>
        <p:spPr bwMode="auto">
          <a:xfrm>
            <a:off x="7924800" y="6356350"/>
            <a:ext cx="762000" cy="365125"/>
          </a:xfrm>
          <a:prstGeom prst="rect">
            <a:avLst/>
          </a:prstGeom>
          <a:noFill/>
          <a:ln>
            <a:miter lim="800000"/>
            <a:headEnd/>
            <a:tailEnd/>
          </a:ln>
        </p:spPr>
        <p:txBody>
          <a:bodyPr/>
          <a:lstStyle/>
          <a:p>
            <a:fld id="{51DCF7DA-CA02-45DB-A1D7-5FBA0052C15C}" type="slidenum">
              <a:rPr lang="en-US" smtClean="0">
                <a:latin typeface="Arial" charset="0"/>
                <a:ea typeface="MS PGothic" pitchFamily="34" charset="-128"/>
                <a:cs typeface="Arial" charset="0"/>
              </a:rPr>
              <a:pPr/>
              <a:t>5</a:t>
            </a:fld>
            <a:endParaRPr lang="en-US">
              <a:latin typeface="Arial" charset="0"/>
              <a:ea typeface="MS PGothic" pitchFamily="34" charset="-128"/>
              <a:cs typeface="Arial" charset="0"/>
            </a:endParaRPr>
          </a:p>
        </p:txBody>
      </p:sp>
      <p:pic>
        <p:nvPicPr>
          <p:cNvPr id="49155" name="Picture 5" descr="Neeleys Ferry, AR"/>
          <p:cNvPicPr>
            <a:picLocks noChangeAspect="1" noChangeArrowheads="1"/>
          </p:cNvPicPr>
          <p:nvPr/>
        </p:nvPicPr>
        <p:blipFill>
          <a:blip r:embed="rId2" cstate="print"/>
          <a:srcRect/>
          <a:stretch>
            <a:fillRect/>
          </a:stretch>
        </p:blipFill>
        <p:spPr bwMode="auto">
          <a:xfrm>
            <a:off x="457200" y="355600"/>
            <a:ext cx="3886200" cy="2595563"/>
          </a:xfrm>
          <a:prstGeom prst="rect">
            <a:avLst/>
          </a:prstGeom>
          <a:noFill/>
          <a:ln w="6350">
            <a:solidFill>
              <a:schemeClr val="tx1"/>
            </a:solidFill>
            <a:miter lim="800000"/>
            <a:headEnd/>
            <a:tailEnd/>
          </a:ln>
        </p:spPr>
      </p:pic>
      <p:pic>
        <p:nvPicPr>
          <p:cNvPr id="49156" name="Picture 6" descr="Patrol Point, ID"/>
          <p:cNvPicPr>
            <a:picLocks noChangeAspect="1" noChangeArrowheads="1"/>
          </p:cNvPicPr>
          <p:nvPr/>
        </p:nvPicPr>
        <p:blipFill>
          <a:blip r:embed="rId3" cstate="print"/>
          <a:srcRect/>
          <a:stretch>
            <a:fillRect/>
          </a:stretch>
        </p:blipFill>
        <p:spPr bwMode="auto">
          <a:xfrm>
            <a:off x="4419600" y="304800"/>
            <a:ext cx="4038600" cy="2689225"/>
          </a:xfrm>
          <a:prstGeom prst="rect">
            <a:avLst/>
          </a:prstGeom>
          <a:noFill/>
          <a:ln w="6350">
            <a:solidFill>
              <a:schemeClr val="tx1"/>
            </a:solidFill>
            <a:miter lim="800000"/>
            <a:headEnd/>
            <a:tailEnd/>
          </a:ln>
        </p:spPr>
      </p:pic>
      <p:sp>
        <p:nvSpPr>
          <p:cNvPr id="23557" name="Text Box 8"/>
          <p:cNvSpPr txBox="1">
            <a:spLocks noChangeArrowheads="1"/>
          </p:cNvSpPr>
          <p:nvPr/>
        </p:nvSpPr>
        <p:spPr bwMode="auto">
          <a:xfrm>
            <a:off x="533400" y="5943600"/>
            <a:ext cx="7620000" cy="461665"/>
          </a:xfrm>
          <a:prstGeom prst="rect">
            <a:avLst/>
          </a:prstGeom>
          <a:noFill/>
          <a:ln w="9525">
            <a:noFill/>
            <a:miter lim="800000"/>
            <a:headEnd/>
            <a:tailEnd/>
          </a:ln>
        </p:spPr>
        <p:txBody>
          <a:bodyPr>
            <a:spAutoFit/>
          </a:bodyPr>
          <a:lstStyle/>
          <a:p>
            <a:pPr algn="ctr">
              <a:spcBef>
                <a:spcPct val="50000"/>
              </a:spcBef>
              <a:defRPr/>
            </a:pPr>
            <a:r>
              <a:rPr lang="en-US" sz="2400" b="1" dirty="0">
                <a:solidFill>
                  <a:schemeClr val="tx2"/>
                </a:solidFill>
                <a:latin typeface="+mj-lt"/>
                <a:ea typeface="+mn-ea"/>
                <a:cs typeface="Arial" pitchFamily="34" charset="0"/>
              </a:rPr>
              <a:t>Some archeological sites are not so obvious</a:t>
            </a:r>
            <a:endParaRPr lang="en-US" sz="2400" b="1" dirty="0">
              <a:solidFill>
                <a:schemeClr val="tx2"/>
              </a:solidFill>
              <a:latin typeface="Garamond" pitchFamily="18" charset="0"/>
              <a:ea typeface="+mn-ea"/>
              <a:cs typeface="Arial" pitchFamily="34" charset="0"/>
            </a:endParaRPr>
          </a:p>
        </p:txBody>
      </p:sp>
      <p:pic>
        <p:nvPicPr>
          <p:cNvPr id="49158" name="Picture 10" descr="Yankeetown profile"/>
          <p:cNvPicPr>
            <a:picLocks noChangeAspect="1" noChangeArrowheads="1"/>
          </p:cNvPicPr>
          <p:nvPr/>
        </p:nvPicPr>
        <p:blipFill>
          <a:blip r:embed="rId4" cstate="print"/>
          <a:srcRect/>
          <a:stretch>
            <a:fillRect/>
          </a:stretch>
        </p:blipFill>
        <p:spPr bwMode="auto">
          <a:xfrm>
            <a:off x="609600" y="3048000"/>
            <a:ext cx="3429000" cy="2919413"/>
          </a:xfrm>
          <a:prstGeom prst="rect">
            <a:avLst/>
          </a:prstGeom>
          <a:noFill/>
          <a:ln w="6350">
            <a:solidFill>
              <a:schemeClr val="tx1"/>
            </a:solidFill>
            <a:miter lim="800000"/>
            <a:headEnd/>
            <a:tailEnd/>
          </a:ln>
        </p:spPr>
      </p:pic>
      <p:pic>
        <p:nvPicPr>
          <p:cNvPr id="49159" name="Picture 11" descr="Arnold's Bay Vermont"/>
          <p:cNvPicPr>
            <a:picLocks noChangeAspect="1" noChangeArrowheads="1"/>
          </p:cNvPicPr>
          <p:nvPr/>
        </p:nvPicPr>
        <p:blipFill>
          <a:blip r:embed="rId5" cstate="print"/>
          <a:srcRect/>
          <a:stretch>
            <a:fillRect/>
          </a:stretch>
        </p:blipFill>
        <p:spPr bwMode="auto">
          <a:xfrm>
            <a:off x="4267200" y="3124200"/>
            <a:ext cx="4191000" cy="2809875"/>
          </a:xfrm>
          <a:prstGeom prst="rect">
            <a:avLst/>
          </a:prstGeom>
          <a:noFill/>
          <a:ln w="6350">
            <a:solidFill>
              <a:schemeClr val="tx1"/>
            </a:solid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3600" b="1" dirty="0"/>
              <a:t>Stakeholders in the Regulatory 106 Process</a:t>
            </a:r>
          </a:p>
        </p:txBody>
      </p:sp>
      <p:pic>
        <p:nvPicPr>
          <p:cNvPr id="16387" name="Picture 4" descr="The Mammoth Hunter"/>
          <p:cNvPicPr>
            <a:picLocks noGrp="1" noChangeAspect="1" noChangeArrowheads="1"/>
          </p:cNvPicPr>
          <p:nvPr>
            <p:ph sz="half" idx="1"/>
          </p:nvPr>
        </p:nvPicPr>
        <p:blipFill>
          <a:blip r:embed="rId3" cstate="print"/>
          <a:srcRect/>
          <a:stretch>
            <a:fillRect/>
          </a:stretch>
        </p:blipFill>
        <p:spPr>
          <a:xfrm>
            <a:off x="84138" y="1752600"/>
            <a:ext cx="4376737" cy="3276600"/>
          </a:xfrm>
        </p:spPr>
      </p:pic>
      <p:sp>
        <p:nvSpPr>
          <p:cNvPr id="16388" name="Text Placeholder 3"/>
          <p:cNvSpPr>
            <a:spLocks noGrp="1"/>
          </p:cNvSpPr>
          <p:nvPr>
            <p:ph type="body" sz="half" idx="2"/>
          </p:nvPr>
        </p:nvSpPr>
        <p:spPr/>
        <p:txBody>
          <a:bodyPr/>
          <a:lstStyle/>
          <a:p>
            <a:pPr eaLnBrk="1" hangingPunct="1"/>
            <a:r>
              <a:rPr lang="en-US" sz="2800" b="1" dirty="0"/>
              <a:t>The Corps</a:t>
            </a:r>
          </a:p>
          <a:p>
            <a:pPr eaLnBrk="1" hangingPunct="1"/>
            <a:r>
              <a:rPr lang="en-US" sz="2800" b="1" dirty="0"/>
              <a:t>SHPO/THPO</a:t>
            </a:r>
          </a:p>
          <a:p>
            <a:pPr eaLnBrk="1" hangingPunct="1"/>
            <a:r>
              <a:rPr lang="en-US" sz="2800" b="1" dirty="0"/>
              <a:t>ACHP (in some situations, not all…)</a:t>
            </a:r>
          </a:p>
          <a:p>
            <a:pPr eaLnBrk="1" hangingPunct="1"/>
            <a:r>
              <a:rPr lang="en-US" sz="2800" b="1" dirty="0"/>
              <a:t>Tribes</a:t>
            </a:r>
          </a:p>
          <a:p>
            <a:pPr eaLnBrk="1" hangingPunct="1"/>
            <a:r>
              <a:rPr lang="en-US" sz="2800" b="1" dirty="0"/>
              <a:t>Consulting Parties</a:t>
            </a:r>
          </a:p>
          <a:p>
            <a:pPr eaLnBrk="1" hangingPunct="1"/>
            <a:r>
              <a:rPr lang="en-US" sz="2800" b="1" dirty="0"/>
              <a:t>Applicants</a:t>
            </a:r>
          </a:p>
        </p:txBody>
      </p:sp>
      <p:sp>
        <p:nvSpPr>
          <p:cNvPr id="5" name="Slide Number Placeholder 4"/>
          <p:cNvSpPr>
            <a:spLocks noGrp="1"/>
          </p:cNvSpPr>
          <p:nvPr>
            <p:ph type="sldNum" sz="quarter" idx="10"/>
          </p:nvPr>
        </p:nvSpPr>
        <p:spPr>
          <a:xfrm>
            <a:off x="3505200" y="6324600"/>
            <a:ext cx="2133600" cy="476250"/>
          </a:xfrm>
        </p:spPr>
        <p:txBody>
          <a:bodyPr/>
          <a:lstStyle/>
          <a:p>
            <a:pPr>
              <a:defRPr/>
            </a:pPr>
            <a:fld id="{0A078EA0-E748-4FEA-B1DF-09315AB2CD84}" type="slidenum">
              <a:rPr lang="en-US" smtClean="0"/>
              <a:pPr>
                <a:defRPr/>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533400"/>
            <a:ext cx="8229600" cy="1020762"/>
          </a:xfrm>
        </p:spPr>
        <p:txBody>
          <a:bodyPr/>
          <a:lstStyle/>
          <a:p>
            <a:pPr algn="ctr" eaLnBrk="1" hangingPunct="1"/>
            <a:r>
              <a:rPr lang="en-US" sz="3600" b="1" dirty="0"/>
              <a:t>Critical Regulatory Program </a:t>
            </a:r>
            <a:br>
              <a:rPr lang="en-US" sz="3600" b="1" dirty="0"/>
            </a:br>
            <a:r>
              <a:rPr lang="en-US" sz="3600" b="1" dirty="0"/>
              <a:t>Section 106 Documents</a:t>
            </a:r>
          </a:p>
        </p:txBody>
      </p:sp>
      <p:pic>
        <p:nvPicPr>
          <p:cNvPr id="17411" name="Content Placeholder 4" descr="david4lictors.jpg"/>
          <p:cNvPicPr>
            <a:picLocks noGrp="1" noChangeAspect="1"/>
          </p:cNvPicPr>
          <p:nvPr>
            <p:ph sz="half" idx="1"/>
          </p:nvPr>
        </p:nvPicPr>
        <p:blipFill>
          <a:blip r:embed="rId3" cstate="print"/>
          <a:srcRect/>
          <a:stretch>
            <a:fillRect/>
          </a:stretch>
        </p:blipFill>
        <p:spPr>
          <a:xfrm>
            <a:off x="228600" y="2133600"/>
            <a:ext cx="4470400" cy="2514600"/>
          </a:xfrm>
        </p:spPr>
      </p:pic>
      <p:sp>
        <p:nvSpPr>
          <p:cNvPr id="17412" name="Rectangle 3"/>
          <p:cNvSpPr>
            <a:spLocks noGrp="1" noChangeArrowheads="1"/>
          </p:cNvSpPr>
          <p:nvPr>
            <p:ph type="body" sz="half" idx="2"/>
          </p:nvPr>
        </p:nvSpPr>
        <p:spPr>
          <a:xfrm>
            <a:off x="4648200" y="1676400"/>
            <a:ext cx="4038600" cy="4343400"/>
          </a:xfrm>
        </p:spPr>
        <p:txBody>
          <a:bodyPr/>
          <a:lstStyle/>
          <a:p>
            <a:pPr eaLnBrk="1" hangingPunct="1">
              <a:lnSpc>
                <a:spcPct val="90000"/>
              </a:lnSpc>
            </a:pPr>
            <a:r>
              <a:rPr lang="en-US" sz="2000" dirty="0">
                <a:latin typeface="+mj-lt"/>
              </a:rPr>
              <a:t>33 CFR 325 Appendix C for permit area, links to </a:t>
            </a:r>
            <a:r>
              <a:rPr lang="en-US" sz="2000" dirty="0" err="1">
                <a:latin typeface="+mj-lt"/>
              </a:rPr>
              <a:t>WoUS</a:t>
            </a:r>
            <a:r>
              <a:rPr lang="en-US" sz="2000" dirty="0">
                <a:latin typeface="+mj-lt"/>
              </a:rPr>
              <a:t>, DE decision making</a:t>
            </a:r>
          </a:p>
          <a:p>
            <a:pPr eaLnBrk="1" hangingPunct="1">
              <a:lnSpc>
                <a:spcPct val="90000"/>
              </a:lnSpc>
            </a:pPr>
            <a:r>
              <a:rPr lang="en-US" sz="2000" dirty="0">
                <a:latin typeface="+mj-lt"/>
              </a:rPr>
              <a:t>33 CFR 325 Appendix B for NEPA scope of analysis</a:t>
            </a:r>
          </a:p>
          <a:p>
            <a:pPr eaLnBrk="1" hangingPunct="1">
              <a:lnSpc>
                <a:spcPct val="90000"/>
              </a:lnSpc>
            </a:pPr>
            <a:r>
              <a:rPr lang="en-US" sz="2000" dirty="0">
                <a:latin typeface="+mj-lt"/>
              </a:rPr>
              <a:t>Interim Guidance 2005 &amp; 2007 for integrated definitions</a:t>
            </a:r>
            <a:endParaRPr lang="en-US" altLang="ja-JP" sz="2000" dirty="0">
              <a:latin typeface="+mj-lt"/>
            </a:endParaRPr>
          </a:p>
          <a:p>
            <a:pPr eaLnBrk="1" hangingPunct="1">
              <a:lnSpc>
                <a:spcPct val="90000"/>
              </a:lnSpc>
            </a:pPr>
            <a:r>
              <a:rPr lang="en-US" sz="2000" dirty="0">
                <a:latin typeface="+mj-lt"/>
              </a:rPr>
              <a:t>36 CFR 800 for all definitions and links to the Federal 106 process.</a:t>
            </a:r>
          </a:p>
          <a:p>
            <a:pPr eaLnBrk="1" hangingPunct="1">
              <a:lnSpc>
                <a:spcPct val="90000"/>
              </a:lnSpc>
            </a:pPr>
            <a:r>
              <a:rPr lang="en-US" sz="2000" dirty="0">
                <a:latin typeface="+mj-lt"/>
              </a:rPr>
              <a:t>Related Scope Docs (1991 Scope Guidance, 1987 </a:t>
            </a:r>
            <a:r>
              <a:rPr lang="en-US" sz="2000" dirty="0" err="1">
                <a:latin typeface="+mj-lt"/>
              </a:rPr>
              <a:t>CEQ</a:t>
            </a:r>
            <a:r>
              <a:rPr lang="en-US" sz="2000" dirty="0">
                <a:latin typeface="+mj-lt"/>
              </a:rPr>
              <a:t> opinion, etc.)</a:t>
            </a:r>
          </a:p>
        </p:txBody>
      </p:sp>
      <p:sp>
        <p:nvSpPr>
          <p:cNvPr id="17413" name="Slide Number Placeholder 4"/>
          <p:cNvSpPr>
            <a:spLocks noGrp="1"/>
          </p:cNvSpPr>
          <p:nvPr>
            <p:ph type="sldNum" sz="quarter" idx="10"/>
          </p:nvPr>
        </p:nvSpPr>
        <p:spPr bwMode="auto">
          <a:noFill/>
          <a:ln>
            <a:miter lim="800000"/>
            <a:headEnd/>
            <a:tailEnd/>
          </a:ln>
        </p:spPr>
        <p:txBody>
          <a:bodyPr/>
          <a:lstStyle/>
          <a:p>
            <a:fld id="{E7BE2160-9E8B-4325-989B-FF4F7563D1EF}" type="slidenum">
              <a:rPr lang="en-US" smtClean="0">
                <a:latin typeface="Arial" charset="0"/>
                <a:ea typeface="MS PGothic" pitchFamily="34" charset="-128"/>
                <a:cs typeface="Arial" charset="0"/>
              </a:rPr>
              <a:pPr/>
              <a:t>7</a:t>
            </a:fld>
            <a:endParaRPr lang="en-US">
              <a:latin typeface="Arial" charset="0"/>
              <a:ea typeface="MS PGothic" pitchFamily="34" charset="-128"/>
              <a:cs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62000" y="533400"/>
            <a:ext cx="7924800" cy="914400"/>
          </a:xfrm>
        </p:spPr>
        <p:txBody>
          <a:bodyPr/>
          <a:lstStyle/>
          <a:p>
            <a:pPr eaLnBrk="1" hangingPunct="1"/>
            <a:r>
              <a:rPr lang="ja-JP" altLang="en-US" sz="3200" b="1"/>
              <a:t>“</a:t>
            </a:r>
            <a:r>
              <a:rPr lang="en-US" altLang="ja-JP" sz="3200" b="1"/>
              <a:t>Undertaking</a:t>
            </a:r>
            <a:r>
              <a:rPr lang="ja-JP" altLang="en-US" sz="3200" b="1"/>
              <a:t>”</a:t>
            </a:r>
            <a:r>
              <a:rPr lang="en-US" altLang="ja-JP" sz="3200" b="1"/>
              <a:t> - USACE Regulatory Context</a:t>
            </a:r>
            <a:endParaRPr lang="en-US" sz="3200" b="1"/>
          </a:p>
        </p:txBody>
      </p:sp>
      <p:sp>
        <p:nvSpPr>
          <p:cNvPr id="28675" name="Rectangle 3"/>
          <p:cNvSpPr>
            <a:spLocks noGrp="1" noChangeArrowheads="1"/>
          </p:cNvSpPr>
          <p:nvPr>
            <p:ph idx="1"/>
          </p:nvPr>
        </p:nvSpPr>
        <p:spPr>
          <a:xfrm>
            <a:off x="685800" y="1600200"/>
            <a:ext cx="7788275" cy="4572000"/>
          </a:xfrm>
        </p:spPr>
        <p:txBody>
          <a:bodyPr/>
          <a:lstStyle/>
          <a:p>
            <a:pPr marL="533400" indent="-533400" eaLnBrk="1" hangingPunct="1">
              <a:buFont typeface="Wingdings" pitchFamily="2" charset="2"/>
              <a:buNone/>
            </a:pPr>
            <a:r>
              <a:rPr lang="en-US" sz="1800" b="1" dirty="0">
                <a:latin typeface="+mj-lt"/>
              </a:rPr>
              <a:t>33 CFR 325 (Appendix C 1(f))</a:t>
            </a:r>
          </a:p>
          <a:p>
            <a:pPr marL="533400" indent="-533400" eaLnBrk="1" hangingPunct="1"/>
            <a:r>
              <a:rPr lang="en-US" sz="1800" dirty="0">
                <a:latin typeface="+mj-lt"/>
              </a:rPr>
              <a:t>The term ``</a:t>
            </a:r>
            <a:r>
              <a:rPr lang="en-US" sz="1800" b="1" dirty="0">
                <a:latin typeface="+mj-lt"/>
              </a:rPr>
              <a:t>undertaking</a:t>
            </a:r>
            <a:r>
              <a:rPr lang="en-US" sz="1800" dirty="0">
                <a:latin typeface="+mj-lt"/>
              </a:rPr>
              <a:t>'</a:t>
            </a:r>
            <a:r>
              <a:rPr lang="ja-JP" altLang="en-US" sz="1800">
                <a:latin typeface="+mj-lt"/>
              </a:rPr>
              <a:t>‘</a:t>
            </a:r>
            <a:r>
              <a:rPr lang="en-US" altLang="ja-JP" sz="1800" dirty="0">
                <a:latin typeface="+mj-lt"/>
              </a:rPr>
              <a:t> means the work, structure or discharge that requires a Department of the Army permit pursuant to the Corps regulations at 33 CFR 320-334</a:t>
            </a:r>
          </a:p>
          <a:p>
            <a:pPr marL="533400" indent="-533400" eaLnBrk="1" hangingPunct="1"/>
            <a:endParaRPr lang="en-US" altLang="ja-JP" sz="1800" dirty="0">
              <a:latin typeface="+mj-lt"/>
            </a:endParaRPr>
          </a:p>
          <a:p>
            <a:pPr marL="533400" indent="-533400" eaLnBrk="1" hangingPunct="1">
              <a:lnSpc>
                <a:spcPct val="90000"/>
              </a:lnSpc>
              <a:buFontTx/>
              <a:buNone/>
            </a:pPr>
            <a:r>
              <a:rPr lang="en-US" sz="1800" b="1" dirty="0">
                <a:latin typeface="+mj-lt"/>
              </a:rPr>
              <a:t>36 CFR 800.16(y)</a:t>
            </a:r>
          </a:p>
          <a:p>
            <a:pPr marL="533400" indent="-533400" eaLnBrk="1" hangingPunct="1"/>
            <a:r>
              <a:rPr lang="en-US" sz="1800" b="1" i="1" dirty="0">
                <a:latin typeface="+mj-lt"/>
              </a:rPr>
              <a:t>Undertaking</a:t>
            </a:r>
            <a:r>
              <a:rPr lang="en-US" sz="1800" i="1" dirty="0">
                <a:latin typeface="+mj-lt"/>
              </a:rPr>
              <a:t> </a:t>
            </a:r>
            <a:r>
              <a:rPr lang="en-US" sz="1800" dirty="0">
                <a:latin typeface="+mj-lt"/>
              </a:rPr>
              <a:t>means a project, activity, or program funded in whole or in part under the direct or indirect jurisdiction of a Federal agency, including those carried out by or on behalf of a Federal agency; those carried out with Federal financial assistance and those requiring a </a:t>
            </a:r>
            <a:r>
              <a:rPr lang="en-US" sz="1800" b="1" i="1" dirty="0">
                <a:solidFill>
                  <a:srgbClr val="C00000"/>
                </a:solidFill>
                <a:latin typeface="+mj-lt"/>
              </a:rPr>
              <a:t>Federal permit</a:t>
            </a:r>
            <a:r>
              <a:rPr lang="en-US" sz="1800" dirty="0">
                <a:latin typeface="+mj-lt"/>
              </a:rPr>
              <a:t>, license or approval</a:t>
            </a:r>
          </a:p>
          <a:p>
            <a:pPr marL="533400" indent="-533400" eaLnBrk="1" hangingPunct="1"/>
            <a:endParaRPr lang="en-US" altLang="ja-JP" sz="1800" dirty="0">
              <a:latin typeface="+mj-lt"/>
            </a:endParaRPr>
          </a:p>
          <a:p>
            <a:pPr marL="533400" indent="-533400" eaLnBrk="1" hangingPunct="1">
              <a:buFont typeface="Wingdings 2" pitchFamily="18" charset="2"/>
              <a:buNone/>
            </a:pPr>
            <a:r>
              <a:rPr lang="en-US" sz="1800" b="1" dirty="0">
                <a:latin typeface="+mj-lt"/>
              </a:rPr>
              <a:t>Take Away</a:t>
            </a:r>
            <a:r>
              <a:rPr lang="en-US" sz="1800" dirty="0">
                <a:latin typeface="+mj-lt"/>
              </a:rPr>
              <a:t>:  </a:t>
            </a:r>
            <a:r>
              <a:rPr lang="en-US" sz="1800" b="1" i="1" dirty="0">
                <a:solidFill>
                  <a:srgbClr val="C00000"/>
                </a:solidFill>
                <a:latin typeface="+mj-lt"/>
              </a:rPr>
              <a:t>The Corps determines the undertaking.  SHPO/THPO/ACHP may be consulted, but it is the Corps determination</a:t>
            </a:r>
          </a:p>
          <a:p>
            <a:pPr marL="533400" indent="-533400" eaLnBrk="1" hangingPunct="1">
              <a:buFont typeface="Wingdings" pitchFamily="2" charset="2"/>
              <a:buNone/>
            </a:pPr>
            <a:endParaRPr lang="en-US" sz="1800" dirty="0"/>
          </a:p>
        </p:txBody>
      </p:sp>
      <p:sp>
        <p:nvSpPr>
          <p:cNvPr id="4" name="Slide Number Placeholder 3"/>
          <p:cNvSpPr>
            <a:spLocks noGrp="1"/>
          </p:cNvSpPr>
          <p:nvPr>
            <p:ph type="sldNum" sz="quarter" idx="10"/>
          </p:nvPr>
        </p:nvSpPr>
        <p:spPr/>
        <p:txBody>
          <a:bodyPr/>
          <a:lstStyle/>
          <a:p>
            <a:fld id="{8968EFD4-8A75-4C5D-81F7-E1FB367AA221}"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609600"/>
            <a:ext cx="8229600" cy="762000"/>
          </a:xfrm>
        </p:spPr>
        <p:txBody>
          <a:bodyPr/>
          <a:lstStyle/>
          <a:p>
            <a:pPr eaLnBrk="1" hangingPunct="1"/>
            <a:r>
              <a:rPr lang="en-US" sz="3200" b="1" dirty="0"/>
              <a:t>CW/800 APE </a:t>
            </a:r>
            <a:r>
              <a:rPr lang="en-US" sz="3200" b="1" dirty="0" err="1"/>
              <a:t>vs</a:t>
            </a:r>
            <a:r>
              <a:rPr lang="en-US" sz="3200" b="1" dirty="0"/>
              <a:t> Regulatory Permit Area</a:t>
            </a:r>
          </a:p>
        </p:txBody>
      </p:sp>
      <p:sp>
        <p:nvSpPr>
          <p:cNvPr id="29699" name="Rectangle 3"/>
          <p:cNvSpPr>
            <a:spLocks noGrp="1" noChangeArrowheads="1"/>
          </p:cNvSpPr>
          <p:nvPr>
            <p:ph idx="1"/>
          </p:nvPr>
        </p:nvSpPr>
        <p:spPr>
          <a:xfrm>
            <a:off x="677863" y="1524000"/>
            <a:ext cx="7788275" cy="4495800"/>
          </a:xfrm>
        </p:spPr>
        <p:txBody>
          <a:bodyPr/>
          <a:lstStyle/>
          <a:p>
            <a:pPr marL="533400" indent="-533400" eaLnBrk="1" hangingPunct="1">
              <a:lnSpc>
                <a:spcPct val="70000"/>
              </a:lnSpc>
              <a:buFontTx/>
              <a:buNone/>
            </a:pPr>
            <a:r>
              <a:rPr lang="en-US" sz="1900" b="1" dirty="0">
                <a:latin typeface="+mj-lt"/>
              </a:rPr>
              <a:t>36 CFR 800.16</a:t>
            </a:r>
          </a:p>
          <a:p>
            <a:pPr marL="533400" indent="-533400" eaLnBrk="1" hangingPunct="1">
              <a:lnSpc>
                <a:spcPct val="80000"/>
              </a:lnSpc>
            </a:pPr>
            <a:r>
              <a:rPr lang="en-US" sz="1900" b="1" dirty="0">
                <a:latin typeface="+mj-lt"/>
              </a:rPr>
              <a:t>(d) </a:t>
            </a:r>
            <a:r>
              <a:rPr lang="en-US" sz="1900" b="1" i="1" dirty="0">
                <a:latin typeface="+mj-lt"/>
              </a:rPr>
              <a:t>Area of potential effects </a:t>
            </a:r>
            <a:r>
              <a:rPr lang="en-US" sz="1900" dirty="0">
                <a:latin typeface="+mj-lt"/>
              </a:rPr>
              <a:t>means</a:t>
            </a:r>
            <a:r>
              <a:rPr lang="en-US" sz="1900" i="1" dirty="0">
                <a:latin typeface="+mj-lt"/>
              </a:rPr>
              <a:t> </a:t>
            </a:r>
            <a:r>
              <a:rPr lang="en-US" sz="1900" dirty="0">
                <a:latin typeface="+mj-lt"/>
              </a:rPr>
              <a:t>the geographic area or areas within which an undertaking may directly or indirectly cause alterations in the character or use of historic properties, if any such properties exist. The area of potential effects is influenced by the scale and nature of an undertaking and may be different for different kinds of effects caused by the undertaking.</a:t>
            </a:r>
          </a:p>
          <a:p>
            <a:pPr marL="533400" indent="-533400" eaLnBrk="1" hangingPunct="1">
              <a:lnSpc>
                <a:spcPct val="80000"/>
              </a:lnSpc>
            </a:pPr>
            <a:endParaRPr lang="en-US" sz="1900" dirty="0">
              <a:latin typeface="+mj-lt"/>
            </a:endParaRPr>
          </a:p>
          <a:p>
            <a:pPr marL="533400" indent="-533400" eaLnBrk="1" hangingPunct="1">
              <a:lnSpc>
                <a:spcPct val="80000"/>
              </a:lnSpc>
              <a:buFont typeface="Wingdings" pitchFamily="2" charset="2"/>
              <a:buNone/>
            </a:pPr>
            <a:r>
              <a:rPr lang="en-US" sz="1900" b="1" dirty="0">
                <a:latin typeface="+mj-lt"/>
              </a:rPr>
              <a:t>33 CFR 325 (Appendix C 1(g))</a:t>
            </a:r>
          </a:p>
          <a:p>
            <a:pPr marL="533400" indent="-533400" eaLnBrk="1" hangingPunct="1">
              <a:lnSpc>
                <a:spcPct val="80000"/>
              </a:lnSpc>
            </a:pPr>
            <a:r>
              <a:rPr lang="en-US" sz="1900" b="1" dirty="0">
                <a:latin typeface="+mj-lt"/>
              </a:rPr>
              <a:t>Permit area </a:t>
            </a:r>
            <a:r>
              <a:rPr lang="en-US" sz="1900" dirty="0">
                <a:latin typeface="+mj-lt"/>
              </a:rPr>
              <a:t>(1) The term ``permit area'' as used in this appendix means those areas comprising the waters of the United States that will be directly affected by the proposed work or structures AND UPLANDS directly affected as a result of authorizing the work or structures. The following three tests must all be satisfied for an activity undertaken outside the waters of the United States to be included within the ``permit area'</a:t>
            </a:r>
            <a:r>
              <a:rPr lang="ja-JP" altLang="en-US" sz="1900">
                <a:latin typeface="+mj-lt"/>
              </a:rPr>
              <a:t>‘</a:t>
            </a:r>
            <a:r>
              <a:rPr lang="en-US" altLang="ja-JP" sz="1900" dirty="0">
                <a:latin typeface="+mj-lt"/>
              </a:rPr>
              <a:t>…</a:t>
            </a:r>
          </a:p>
          <a:p>
            <a:pPr marL="533400" lvl="1" indent="-533400" eaLnBrk="1" hangingPunct="1">
              <a:lnSpc>
                <a:spcPct val="80000"/>
              </a:lnSpc>
              <a:buClr>
                <a:srgbClr val="0BD0D9"/>
              </a:buClr>
              <a:buSzPct val="95000"/>
              <a:buFont typeface="Wingdings 2" pitchFamily="18" charset="2"/>
              <a:buNone/>
            </a:pPr>
            <a:endParaRPr lang="en-US" sz="1900" b="1" dirty="0">
              <a:latin typeface="+mj-lt"/>
            </a:endParaRPr>
          </a:p>
          <a:p>
            <a:pPr marL="533400" lvl="1" indent="-533400" eaLnBrk="1" hangingPunct="1">
              <a:lnSpc>
                <a:spcPct val="80000"/>
              </a:lnSpc>
              <a:buClr>
                <a:srgbClr val="0BD0D9"/>
              </a:buClr>
              <a:buSzPct val="95000"/>
              <a:buFont typeface="Wingdings 2" pitchFamily="18" charset="2"/>
              <a:buNone/>
            </a:pPr>
            <a:r>
              <a:rPr lang="en-US" sz="1900" b="1" dirty="0">
                <a:latin typeface="+mj-lt"/>
              </a:rPr>
              <a:t>Take Away:  </a:t>
            </a:r>
            <a:r>
              <a:rPr lang="en-US" sz="1900" b="1" i="1" dirty="0">
                <a:solidFill>
                  <a:srgbClr val="C00000"/>
                </a:solidFill>
                <a:latin typeface="+mj-lt"/>
              </a:rPr>
              <a:t>The agency should match the scale of the undertaking to the scope of the Federal involvement</a:t>
            </a:r>
          </a:p>
          <a:p>
            <a:pPr marL="533400" indent="-533400" eaLnBrk="1" hangingPunct="1">
              <a:lnSpc>
                <a:spcPct val="80000"/>
              </a:lnSpc>
            </a:pPr>
            <a:endParaRPr lang="en-US" sz="1900" dirty="0"/>
          </a:p>
        </p:txBody>
      </p:sp>
      <p:sp>
        <p:nvSpPr>
          <p:cNvPr id="29700" name="Slide Number Placeholder 3"/>
          <p:cNvSpPr>
            <a:spLocks noGrp="1"/>
          </p:cNvSpPr>
          <p:nvPr>
            <p:ph type="sldNum" sz="quarter" idx="4294967295"/>
          </p:nvPr>
        </p:nvSpPr>
        <p:spPr bwMode="auto">
          <a:xfrm>
            <a:off x="3276600" y="6324600"/>
            <a:ext cx="2133600" cy="365125"/>
          </a:xfrm>
          <a:prstGeom prst="rect">
            <a:avLst/>
          </a:prstGeom>
          <a:noFill/>
          <a:ln>
            <a:miter lim="800000"/>
            <a:headEnd/>
            <a:tailEnd/>
          </a:ln>
        </p:spPr>
        <p:txBody>
          <a:bodyPr/>
          <a:lstStyle/>
          <a:p>
            <a:fld id="{8AC1117B-13F8-4807-9045-F5706CEFEAA1}" type="slidenum">
              <a:rPr lang="en-US" smtClean="0">
                <a:latin typeface="Arial" charset="0"/>
                <a:ea typeface="MS PGothic" pitchFamily="34" charset="-128"/>
                <a:cs typeface="Arial" charset="0"/>
              </a:rPr>
              <a:pPr/>
              <a:t>9</a:t>
            </a:fld>
            <a:endParaRPr lang="en-US" dirty="0">
              <a:latin typeface="Arial" charset="0"/>
              <a:ea typeface="MS PGothic" pitchFamily="34" charset="-128"/>
              <a:cs typeface="Arial" charset="0"/>
            </a:endParaRPr>
          </a:p>
        </p:txBody>
      </p:sp>
    </p:spTree>
  </p:cSld>
  <p:clrMapOvr>
    <a:masterClrMapping/>
  </p:clrMapOvr>
</p:sld>
</file>

<file path=ppt/theme/theme1.xml><?xml version="1.0" encoding="utf-8"?>
<a:theme xmlns:a="http://schemas.openxmlformats.org/drawingml/2006/main" name="USACE_Master_Slide_Template">
  <a:themeElements>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Master">
  <a:themeElements>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F53AC8C7E81743A42E765D72F11325" ma:contentTypeVersion="64" ma:contentTypeDescription="Create a new document." ma:contentTypeScope="" ma:versionID="2da51e4c6070b307ebfe410dbe4ba4e0">
  <xsd:schema xmlns:xsd="http://www.w3.org/2001/XMLSchema" xmlns:xs="http://www.w3.org/2001/XMLSchema" xmlns:p="http://schemas.microsoft.com/office/2006/metadata/properties" xmlns:ns1="http://schemas.microsoft.com/sharepoint/v3" xmlns:ns2="3c0a7c41-81c8-4ed2-937c-112bd363c8ab" xmlns:ns3="25da2ed3-ebfb-498f-bacb-43e441277b66" xmlns:ns4="http://schemas.microsoft.com/sharepoint/v4" targetNamespace="http://schemas.microsoft.com/office/2006/metadata/properties" ma:root="true" ma:fieldsID="a74af557ce49305cab4caab3c1e784d6" ns1:_="" ns2:_="" ns3:_="" ns4:_="">
    <xsd:import namespace="http://schemas.microsoft.com/sharepoint/v3"/>
    <xsd:import namespace="3c0a7c41-81c8-4ed2-937c-112bd363c8ab"/>
    <xsd:import namespace="25da2ed3-ebfb-498f-bacb-43e441277b66"/>
    <xsd:import namespace="http://schemas.microsoft.com/sharepoint/v4"/>
    <xsd:element name="properties">
      <xsd:complexType>
        <xsd:sequence>
          <xsd:element name="documentManagement">
            <xsd:complexType>
              <xsd:all>
                <xsd:element ref="ns2:Sub_x002d_topic" minOccurs="0"/>
                <xsd:element ref="ns3:District" minOccurs="0"/>
                <xsd:element ref="ns3:Division" minOccurs="0"/>
                <xsd:element ref="ns1:AverageRating" minOccurs="0"/>
                <xsd:element ref="ns1:RatingCount" minOccurs="0"/>
                <xsd:element ref="ns2:DocumentDate" minOccurs="0"/>
                <xsd:element ref="ns2:File_x0020_Type0" minOccurs="0"/>
                <xsd:element ref="ns1:RoutingTargetPath" minOccurs="0"/>
                <xsd:element ref="ns1:RatedBy" minOccurs="0"/>
                <xsd:element ref="ns1:Ratings" minOccurs="0"/>
                <xsd:element ref="ns1:LikesCount" minOccurs="0"/>
                <xsd:element ref="ns1:LikedBy" minOccurs="0"/>
                <xsd:element ref="ns3:TaxKeywordTaxHTField" minOccurs="0"/>
                <xsd:element ref="ns3:TaxCatchAll" minOccurs="0"/>
                <xsd:element ref="ns2:Current_x002d_Archive" minOccurs="0"/>
                <xsd:element ref="ns4:IconOverla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6" nillable="true" ma:displayName="Rating (0-5)" ma:decimals="2" ma:description="Average value of all the ratings that have been submitted" ma:internalName="AverageRating" ma:readOnly="true">
      <xsd:simpleType>
        <xsd:restriction base="dms:Number"/>
      </xsd:simpleType>
    </xsd:element>
    <xsd:element name="RatingCount" ma:index="7" nillable="true" ma:displayName="Number of Ratings" ma:decimals="0" ma:description="Number of ratings submitted" ma:internalName="RatingCount" ma:readOnly="true">
      <xsd:simpleType>
        <xsd:restriction base="dms:Number"/>
      </xsd:simpleType>
    </xsd:element>
    <xsd:element name="RoutingTargetPath" ma:index="16" nillable="true" ma:displayName="Target Path" ma:description="" ma:hidden="true" ma:internalName="RoutingTargetPath" ma:readOnly="false">
      <xsd:simpleType>
        <xsd:restriction base="dms:Text">
          <xsd:maxLength value="255"/>
        </xsd:restriction>
      </xsd:simpleType>
    </xsd:element>
    <xsd:element name="RatedBy" ma:index="17"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8" nillable="true" ma:displayName="User ratings" ma:description="User ratings for the item" ma:hidden="true" ma:internalName="Ratings">
      <xsd:simpleType>
        <xsd:restriction base="dms:Note"/>
      </xsd:simpleType>
    </xsd:element>
    <xsd:element name="LikesCount" ma:index="19" nillable="true" ma:displayName="Number of Likes" ma:internalName="LikesCount">
      <xsd:simpleType>
        <xsd:restriction base="dms:Unknown"/>
      </xsd:simpleType>
    </xsd:element>
    <xsd:element name="LikedBy" ma:index="20"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c0a7c41-81c8-4ed2-937c-112bd363c8ab" elementFormDefault="qualified">
    <xsd:import namespace="http://schemas.microsoft.com/office/2006/documentManagement/types"/>
    <xsd:import namespace="http://schemas.microsoft.com/office/infopath/2007/PartnerControls"/>
    <xsd:element name="Sub_x002d_topic" ma:index="3" nillable="true" ma:displayName="Sub-topic" ma:indexed="true" ma:list="{20ccec8b-ee5d-4b10-88b3-959e0f0db314}" ma:internalName="Sub_x002d_topic" ma:showField="LinkTitleNoMenu" ma:web="25da2ed3-ebfb-498f-bacb-43e441277b66">
      <xsd:simpleType>
        <xsd:restriction base="dms:Lookup"/>
      </xsd:simpleType>
    </xsd:element>
    <xsd:element name="DocumentDate" ma:index="8" nillable="true" ma:displayName="Document Date" ma:description="Date signed/finalized" ma:format="DateOnly" ma:internalName="DocumentDate">
      <xsd:simpleType>
        <xsd:restriction base="dms:DateTime"/>
      </xsd:simpleType>
    </xsd:element>
    <xsd:element name="File_x0020_Type0" ma:index="15" nillable="true" ma:displayName="File Type" ma:list="{24dc2c5c-5ff6-4d81-9f95-b60daa2d29b3}" ma:internalName="File_x0020_Type0" ma:showField="Title" ma:web="25da2ed3-ebfb-498f-bacb-43e441277b66">
      <xsd:simpleType>
        <xsd:restriction base="dms:Lookup"/>
      </xsd:simpleType>
    </xsd:element>
    <xsd:element name="Current_x002d_Archive" ma:index="24" nillable="true" ma:displayName="Current-Archive" ma:default="Current" ma:description="If the document has been replaced by a newer document or is no longer used but remains an important historical record then indicate &quot;Archive&quot;" ma:format="Dropdown" ma:indexed="true" ma:internalName="Current_x002d_Archive">
      <xsd:simpleType>
        <xsd:restriction base="dms:Choice">
          <xsd:enumeration value="Current"/>
          <xsd:enumeration value="Archive"/>
        </xsd:restriction>
      </xsd:simpleType>
    </xsd:element>
  </xsd:schema>
  <xsd:schema xmlns:xsd="http://www.w3.org/2001/XMLSchema" xmlns:xs="http://www.w3.org/2001/XMLSchema" xmlns:dms="http://schemas.microsoft.com/office/2006/documentManagement/types" xmlns:pc="http://schemas.microsoft.com/office/infopath/2007/PartnerControls" targetNamespace="25da2ed3-ebfb-498f-bacb-43e441277b66" elementFormDefault="qualified">
    <xsd:import namespace="http://schemas.microsoft.com/office/2006/documentManagement/types"/>
    <xsd:import namespace="http://schemas.microsoft.com/office/infopath/2007/PartnerControls"/>
    <xsd:element name="District" ma:index="4" nillable="true" ma:displayName="District" ma:description="If document was generated at the District level, please identify which District.  If created at HQ or MSC level, leave blank." ma:internalName="District">
      <xsd:complexType>
        <xsd:complexContent>
          <xsd:extension base="dms:MultiChoiceFillIn">
            <xsd:sequence>
              <xsd:element name="Value" maxOccurs="unbounded" minOccurs="0" nillable="true">
                <xsd:simpleType>
                  <xsd:union memberTypes="dms:Text">
                    <xsd:simpleType>
                      <xsd:restriction base="dms:Choice">
                        <xsd:enumeration value="Alaska"/>
                        <xsd:enumeration value="Albuquerque"/>
                        <xsd:enumeration value="Baltimore"/>
                        <xsd:enumeration value="Buffalo"/>
                        <xsd:enumeration value="Charleston"/>
                        <xsd:enumeration value="Chicago"/>
                        <xsd:enumeration value="Detroit"/>
                        <xsd:enumeration value="Fort Worth"/>
                        <xsd:enumeration value="Galveston"/>
                        <xsd:enumeration value="Honolulu"/>
                        <xsd:enumeration value="Huntington"/>
                        <xsd:enumeration value="Jacksonville"/>
                        <xsd:enumeration value="Kansas City"/>
                        <xsd:enumeration value="Little Rock"/>
                        <xsd:enumeration value="Los Angeles"/>
                        <xsd:enumeration value="Louisville"/>
                        <xsd:enumeration value="Memphis"/>
                        <xsd:enumeration value="Mobile"/>
                        <xsd:enumeration value="Nashville"/>
                        <xsd:enumeration value="New England"/>
                        <xsd:enumeration value="New Orleans"/>
                        <xsd:enumeration value="New York"/>
                        <xsd:enumeration value="Norfolk"/>
                        <xsd:enumeration value="Omaha"/>
                        <xsd:enumeration value="Philadelphia"/>
                        <xsd:enumeration value="Pittsburgh"/>
                        <xsd:enumeration value="Portland"/>
                        <xsd:enumeration value="Rock Island"/>
                        <xsd:enumeration value="Sacramento"/>
                        <xsd:enumeration value="San Francisco"/>
                        <xsd:enumeration value="Savannah"/>
                        <xsd:enumeration value="Seattle"/>
                        <xsd:enumeration value="St. Louis"/>
                        <xsd:enumeration value="St. Paul"/>
                        <xsd:enumeration value="Tulsa"/>
                        <xsd:enumeration value="Vicksburg"/>
                        <xsd:enumeration value="Walla Walla"/>
                        <xsd:enumeration value="Wilmington"/>
                      </xsd:restriction>
                    </xsd:simpleType>
                  </xsd:union>
                </xsd:simpleType>
              </xsd:element>
            </xsd:sequence>
          </xsd:extension>
        </xsd:complexContent>
      </xsd:complexType>
    </xsd:element>
    <xsd:element name="Division" ma:index="5" nillable="true" ma:displayName="Division" ma:format="Dropdown" ma:indexed="true" ma:internalName="Division">
      <xsd:simpleType>
        <xsd:restriction base="dms:Choice">
          <xsd:enumeration value="HQ"/>
          <xsd:enumeration value="LRD"/>
          <xsd:enumeration value="MVD"/>
          <xsd:enumeration value="NAD"/>
          <xsd:enumeration value="NWD"/>
          <xsd:enumeration value="POD"/>
          <xsd:enumeration value="SAD"/>
          <xsd:enumeration value="SPD"/>
          <xsd:enumeration value="SWD"/>
        </xsd:restriction>
      </xsd:simpleType>
    </xsd:element>
    <xsd:element name="TaxKeywordTaxHTField" ma:index="22" nillable="true" ma:taxonomy="true" ma:internalName="TaxKeywordTaxHTField" ma:taxonomyFieldName="TaxKeyword" ma:displayName="Enterprise Keywords" ma:fieldId="{23f27201-bee3-471e-b2e7-b64fd8b7ca38}" ma:taxonomyMulti="true" ma:sspId="b35462ca-3cfc-4729-a31b-b49247c81c57" ma:termSetId="00000000-0000-0000-0000-000000000000" ma:anchorId="00000000-0000-0000-0000-000000000000" ma:open="true" ma:isKeyword="true">
      <xsd:complexType>
        <xsd:sequence>
          <xsd:element ref="pc:Terms" minOccurs="0" maxOccurs="1"/>
        </xsd:sequence>
      </xsd:complexType>
    </xsd:element>
    <xsd:element name="TaxCatchAll" ma:index="23" nillable="true" ma:displayName="Taxonomy Catch All Column" ma:hidden="true" ma:list="{6870ca6b-9f3e-4b2d-a007-5818c6adbb8e}" ma:internalName="TaxCatchAll" ma:showField="CatchAllData" ma:web="25da2ed3-ebfb-498f-bacb-43e441277b66">
      <xsd:complexType>
        <xsd:complexContent>
          <xsd:extension base="dms:MultiChoiceLookup">
            <xsd:sequence>
              <xsd:element name="Value" type="dms:Lookup" maxOccurs="unbounded" minOccurs="0" nillable="true"/>
            </xsd:sequence>
          </xsd:extension>
        </xsd:complexContent>
      </xsd:complexType>
    </xsd:element>
    <xsd:element name="SharedWithUsers" ma:index="26"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Description"/>
        <xsd:element ref="dc:subject" minOccurs="0" maxOccurs="1" ma:index="2" ma:displayName="Topic"/>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ub_x002d_topic xmlns="3c0a7c41-81c8-4ed2-937c-112bd363c8ab" xsi:nil="true"/>
    <District xmlns="25da2ed3-ebfb-498f-bacb-43e441277b66"/>
    <File_x0020_Type0 xmlns="3c0a7c41-81c8-4ed2-937c-112bd363c8ab" xsi:nil="true"/>
    <DocumentDate xmlns="3c0a7c41-81c8-4ed2-937c-112bd363c8ab" xsi:nil="true"/>
    <Division xmlns="25da2ed3-ebfb-498f-bacb-43e441277b66" xsi:nil="true"/>
    <RoutingTargetPath xmlns="http://schemas.microsoft.com/sharepoint/v3" xsi:nil="true"/>
    <LikesCount xmlns="http://schemas.microsoft.com/sharepoint/v3" xsi:nil="true"/>
    <Ratings xmlns="http://schemas.microsoft.com/sharepoint/v3" xsi:nil="true"/>
    <LikedBy xmlns="http://schemas.microsoft.com/sharepoint/v3">
      <UserInfo>
        <DisplayName/>
        <AccountId xsi:nil="true"/>
        <AccountType/>
      </UserInfo>
    </LikedBy>
    <RatedBy xmlns="http://schemas.microsoft.com/sharepoint/v3">
      <UserInfo>
        <DisplayName/>
        <AccountId xsi:nil="true"/>
        <AccountType/>
      </UserInfo>
    </RatedBy>
    <TaxCatchAll xmlns="25da2ed3-ebfb-498f-bacb-43e441277b66"/>
    <TaxKeywordTaxHTField xmlns="25da2ed3-ebfb-498f-bacb-43e441277b66">
      <Terms xmlns="http://schemas.microsoft.com/office/infopath/2007/PartnerControls"/>
    </TaxKeywordTaxHTField>
    <Current_x002d_Archive xmlns="3c0a7c41-81c8-4ed2-937c-112bd363c8ab">Current</Current_x002d_Archive>
    <IconOverlay xmlns="http://schemas.microsoft.com/sharepoint/v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9BEFCA-D316-47FB-8DB3-CEB4B0BC38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c0a7c41-81c8-4ed2-937c-112bd363c8ab"/>
    <ds:schemaRef ds:uri="25da2ed3-ebfb-498f-bacb-43e441277b66"/>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2F8117-1AE1-4CC2-BBFD-3B7BE3A0A8CC}">
  <ds:schemaRefs>
    <ds:schemaRef ds:uri="http://schemas.microsoft.com/office/2006/metadata/properties"/>
    <ds:schemaRef ds:uri="3c0a7c41-81c8-4ed2-937c-112bd363c8ab"/>
    <ds:schemaRef ds:uri="http://schemas.microsoft.com/sharepoint/v3"/>
    <ds:schemaRef ds:uri="http://purl.org/dc/dcmitype/"/>
    <ds:schemaRef ds:uri="http://purl.org/dc/elements/1.1/"/>
    <ds:schemaRef ds:uri="http://purl.org/dc/term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schemas.microsoft.com/sharepoint/v4"/>
    <ds:schemaRef ds:uri="25da2ed3-ebfb-498f-bacb-43e441277b66"/>
  </ds:schemaRefs>
</ds:datastoreItem>
</file>

<file path=customXml/itemProps3.xml><?xml version="1.0" encoding="utf-8"?>
<ds:datastoreItem xmlns:ds="http://schemas.openxmlformats.org/officeDocument/2006/customXml" ds:itemID="{401B69E1-C808-4500-86DB-B59DFD4AAE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USACE_Master_Slide_Template</Template>
  <TotalTime>1967</TotalTime>
  <Words>1498</Words>
  <Application>Microsoft Office PowerPoint</Application>
  <PresentationFormat>On-screen Show (4:3)</PresentationFormat>
  <Paragraphs>108</Paragraphs>
  <Slides>16</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Calibri</vt:lpstr>
      <vt:lpstr>Garamond</vt:lpstr>
      <vt:lpstr>Verdana</vt:lpstr>
      <vt:lpstr>Wingdings</vt:lpstr>
      <vt:lpstr>Wingdings 2</vt:lpstr>
      <vt:lpstr>Wingdings 3</vt:lpstr>
      <vt:lpstr>USACE_Master_Slide_Template</vt:lpstr>
      <vt:lpstr>Slide Master</vt:lpstr>
      <vt:lpstr>Section 106  of the  National Historic Preservation Act</vt:lpstr>
      <vt:lpstr>National Historic Preservation Act (NHPA)</vt:lpstr>
      <vt:lpstr>Historic Property</vt:lpstr>
      <vt:lpstr>Some Properties are Obvious &amp; Easy to Identify</vt:lpstr>
      <vt:lpstr>PowerPoint Presentation</vt:lpstr>
      <vt:lpstr>Stakeholders in the Regulatory 106 Process</vt:lpstr>
      <vt:lpstr>Critical Regulatory Program  Section 106 Documents</vt:lpstr>
      <vt:lpstr>“Undertaking” - USACE Regulatory Context</vt:lpstr>
      <vt:lpstr>CW/800 APE vs Regulatory Permit Area</vt:lpstr>
      <vt:lpstr>PowerPoint Presentation</vt:lpstr>
      <vt:lpstr>Permit Area - Three Tests in Appendix C </vt:lpstr>
      <vt:lpstr>Transmission Lines and View Sheds</vt:lpstr>
      <vt:lpstr>Traditional Cultural Properties and Traditional Cultural Landscapes Pala Indian Reservation, San Luis Reyes River, San Diego County, California</vt:lpstr>
      <vt:lpstr>Types of Mitigation</vt:lpstr>
      <vt:lpstr>Summary of Common Issues</vt:lpstr>
      <vt:lpstr> Critical Takeaway for DEs:  </vt:lpstr>
    </vt:vector>
  </TitlesOfParts>
  <Company>USACE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S0CWHAK9</dc:creator>
  <cp:lastModifiedBy>Strange, Ann W CIV (USA)</cp:lastModifiedBy>
  <cp:revision>192</cp:revision>
  <dcterms:created xsi:type="dcterms:W3CDTF">2015-07-10T14:10:24Z</dcterms:created>
  <dcterms:modified xsi:type="dcterms:W3CDTF">2021-07-22T19:20:37Z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0x01010096F53AC8C7E81743A42E765D72F11325</vt:lpwstr>
  </property>
  <property fmtid="{D5CDD505-2E9C-101B-9397-08002B2CF9AE}" pid="3" name="TaxKeyword">
    <vt:lpwstr/>
  </property>
</Properties>
</file>